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65" r:id="rId3"/>
    <p:sldId id="266" r:id="rId4"/>
    <p:sldId id="335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355" r:id="rId30"/>
    <p:sldId id="356" r:id="rId31"/>
    <p:sldId id="298" r:id="rId32"/>
    <p:sldId id="299" r:id="rId33"/>
    <p:sldId id="300" r:id="rId34"/>
    <p:sldId id="301" r:id="rId35"/>
    <p:sldId id="302" r:id="rId36"/>
    <p:sldId id="357" r:id="rId37"/>
    <p:sldId id="358" r:id="rId38"/>
    <p:sldId id="361" r:id="rId39"/>
    <p:sldId id="303" r:id="rId40"/>
    <p:sldId id="365" r:id="rId41"/>
    <p:sldId id="366" r:id="rId42"/>
    <p:sldId id="306" r:id="rId43"/>
    <p:sldId id="307" r:id="rId44"/>
    <p:sldId id="310" r:id="rId45"/>
    <p:sldId id="304" r:id="rId46"/>
    <p:sldId id="362" r:id="rId47"/>
    <p:sldId id="363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26" r:id="rId64"/>
    <p:sldId id="328" r:id="rId65"/>
    <p:sldId id="329" r:id="rId66"/>
    <p:sldId id="330" r:id="rId67"/>
    <p:sldId id="331" r:id="rId68"/>
    <p:sldId id="364" r:id="rId69"/>
    <p:sldId id="332" r:id="rId70"/>
    <p:sldId id="333" r:id="rId71"/>
    <p:sldId id="334" r:id="rId72"/>
    <p:sldId id="337" r:id="rId73"/>
    <p:sldId id="354" r:id="rId74"/>
  </p:sldIdLst>
  <p:sldSz cx="9144000" cy="6858000" type="screen4x3"/>
  <p:notesSz cx="6858000" cy="9144000"/>
  <p:custDataLst>
    <p:tags r:id="rId7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5332" autoAdjust="0"/>
  </p:normalViewPr>
  <p:slideViewPr>
    <p:cSldViewPr>
      <p:cViewPr varScale="1">
        <p:scale>
          <a:sx n="88" d="100"/>
          <a:sy n="88" d="100"/>
        </p:scale>
        <p:origin x="94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5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24296405616302"/>
          <c:y val="4.4059348517310547E-2"/>
          <c:w val="0.58273112702691399"/>
          <c:h val="0.696393919130993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455535441595493E-3"/>
                  <c:y val="-2.0925170272982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9AD-4620-A4CE-5240738E4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AD-4620-A4CE-5240738E4B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103774961823414E-2"/>
                  <c:y val="-3.28824104289730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9AD-4620-A4CE-5240738E4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AD-4620-A4CE-5240738E4B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582214176638324E-3"/>
                  <c:y val="-4.1850340545965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9AD-4620-A4CE-5240738E4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AD-4620-A4CE-5240738E4BF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5561996379487183E-2"/>
                  <c:y val="-5.97862007799510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9AD-4620-A4CE-5240738E4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AD-4620-A4CE-5240738E4BF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567195148251501E-2"/>
                  <c:y val="-5.6494429055905279E-2"/>
                </c:manualLayout>
              </c:layout>
              <c:tx>
                <c:rich>
                  <a:bodyPr/>
                  <a:lstStyle/>
                  <a:p>
                    <a:pPr>
                      <a:defRPr sz="2000" b="1"/>
                    </a:pPr>
                    <a:r>
                      <a:rPr lang="en-US" sz="2000"/>
                      <a:t>744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9AD-4620-A4CE-5240738E4B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проектная мощность 400 учащихся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AD-4620-A4CE-5240738E4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155200"/>
        <c:axId val="105162240"/>
        <c:axId val="0"/>
      </c:bar3DChart>
      <c:catAx>
        <c:axId val="10515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05162240"/>
        <c:crosses val="autoZero"/>
        <c:auto val="1"/>
        <c:lblAlgn val="ctr"/>
        <c:lblOffset val="100"/>
        <c:noMultiLvlLbl val="0"/>
      </c:catAx>
      <c:valAx>
        <c:axId val="105162240"/>
        <c:scaling>
          <c:orientation val="minMax"/>
          <c:max val="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05155200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68894267593983027"/>
          <c:y val="5.6862791648533813E-2"/>
          <c:w val="0.25820945416757407"/>
          <c:h val="0.76838180106169574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F4-481F-9935-ADA2E6CABA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F4-481F-9935-ADA2E6CABA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F4-481F-9935-ADA2E6CABA2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8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F4-481F-9935-ADA2E6CABA2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9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F4-481F-9935-ADA2E6CAB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505728"/>
        <c:axId val="128507264"/>
      </c:barChart>
      <c:catAx>
        <c:axId val="12850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8507264"/>
        <c:crosses val="autoZero"/>
        <c:auto val="1"/>
        <c:lblAlgn val="ctr"/>
        <c:lblOffset val="100"/>
        <c:noMultiLvlLbl val="0"/>
      </c:catAx>
      <c:valAx>
        <c:axId val="128507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285057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A-4D86-8E88-3A95E5D68F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11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A-4D86-8E88-3A95E5D68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84992"/>
        <c:axId val="166086528"/>
      </c:barChart>
      <c:catAx>
        <c:axId val="16608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6086528"/>
        <c:crosses val="autoZero"/>
        <c:auto val="1"/>
        <c:lblAlgn val="ctr"/>
        <c:lblOffset val="100"/>
        <c:noMultiLvlLbl val="0"/>
      </c:catAx>
      <c:valAx>
        <c:axId val="16608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6608499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2775565085412192E-2"/>
          <c:y val="5.432013951276226E-2"/>
          <c:w val="0.8894325547598918"/>
          <c:h val="0.5188113230812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% качества обученности</c:v>
                </c:pt>
              </c:strCache>
            </c:strRef>
          </c:tx>
          <c:spPr>
            <a:solidFill>
              <a:srgbClr val="00CCFF"/>
            </a:solidFill>
            <a:ln w="1165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6"/>
              <c:layout>
                <c:manualLayout>
                  <c:x val="0"/>
                  <c:y val="0.1120384187784387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7EA-46B6-93B2-FA2DC52C9FF7}"/>
                </c:ext>
              </c:extLst>
            </c:dLbl>
            <c:spPr>
              <a:noFill/>
              <a:ln w="2331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история</c:v>
                </c:pt>
                <c:pt idx="1">
                  <c:v>биология</c:v>
                </c:pt>
                <c:pt idx="2">
                  <c:v>информат.</c:v>
                </c:pt>
                <c:pt idx="3">
                  <c:v>физика</c:v>
                </c:pt>
                <c:pt idx="4">
                  <c:v>химия</c:v>
                </c:pt>
                <c:pt idx="5">
                  <c:v>обществознание</c:v>
                </c:pt>
                <c:pt idx="6">
                  <c:v>географ</c:v>
                </c:pt>
                <c:pt idx="7">
                  <c:v>англ.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33.299999999999997</c:v>
                </c:pt>
                <c:pt idx="1">
                  <c:v>100</c:v>
                </c:pt>
                <c:pt idx="2">
                  <c:v>65.599999999999994</c:v>
                </c:pt>
                <c:pt idx="3">
                  <c:v>50</c:v>
                </c:pt>
                <c:pt idx="4">
                  <c:v>100</c:v>
                </c:pt>
                <c:pt idx="5">
                  <c:v>71.400000000000006</c:v>
                </c:pt>
                <c:pt idx="6">
                  <c:v>68.400000000000006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EA-46B6-93B2-FA2DC52C9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5385775"/>
        <c:axId val="1"/>
      </c:barChart>
      <c:lineChart>
        <c:grouping val="standard"/>
        <c:varyColors val="0"/>
        <c:ser>
          <c:idx val="2"/>
          <c:order val="1"/>
          <c:tx>
            <c:strRef>
              <c:f>Sheet1!$A$3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ln w="11658">
              <a:solidFill>
                <a:srgbClr val="0000FF"/>
              </a:solidFill>
              <a:prstDash val="solid"/>
            </a:ln>
          </c:spPr>
          <c:marker>
            <c:symbol val="triangle"/>
            <c:size val="3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770597562756145E-2"/>
                  <c:y val="-1.2704789452338869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7EA-46B6-93B2-FA2DC52C9FF7}"/>
                </c:ext>
              </c:extLst>
            </c:dLbl>
            <c:dLbl>
              <c:idx val="1"/>
              <c:layout>
                <c:manualLayout>
                  <c:x val="-4.5278137128072445E-2"/>
                  <c:y val="-8.9675015112906827E-3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7EA-46B6-93B2-FA2DC52C9FF7}"/>
                </c:ext>
              </c:extLst>
            </c:dLbl>
            <c:dLbl>
              <c:idx val="2"/>
              <c:layout>
                <c:manualLayout>
                  <c:x val="-3.8809831824062092E-2"/>
                  <c:y val="-1.2704789452338869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7EA-46B6-93B2-FA2DC52C9FF7}"/>
                </c:ext>
              </c:extLst>
            </c:dLbl>
            <c:dLbl>
              <c:idx val="6"/>
              <c:layout>
                <c:manualLayout>
                  <c:x val="-3.7824985654283515E-2"/>
                  <c:y val="-1.142306191317922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7EA-46B6-93B2-FA2DC52C9FF7}"/>
                </c:ext>
              </c:extLst>
            </c:dLbl>
            <c:dLbl>
              <c:idx val="7"/>
              <c:layout>
                <c:manualLayout>
                  <c:x val="-3.3446571119101702E-2"/>
                  <c:y val="-9.718172983479107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7EA-46B6-93B2-FA2DC52C9FF7}"/>
                </c:ext>
              </c:extLst>
            </c:dLbl>
            <c:spPr>
              <a:noFill/>
              <a:ln w="2331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история</c:v>
                </c:pt>
                <c:pt idx="1">
                  <c:v>биология</c:v>
                </c:pt>
                <c:pt idx="2">
                  <c:v>информат.</c:v>
                </c:pt>
                <c:pt idx="3">
                  <c:v>физика</c:v>
                </c:pt>
                <c:pt idx="4">
                  <c:v>химия</c:v>
                </c:pt>
                <c:pt idx="5">
                  <c:v>обществознание</c:v>
                </c:pt>
                <c:pt idx="6">
                  <c:v>географ</c:v>
                </c:pt>
                <c:pt idx="7">
                  <c:v>англ.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92.8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7EA-46B6-93B2-FA2DC52C9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5385775"/>
        <c:axId val="1"/>
      </c:lineChart>
      <c:catAx>
        <c:axId val="138538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914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 w="2914">
              <a:solidFill>
                <a:srgbClr val="000000"/>
              </a:solidFill>
              <a:prstDash val="solid"/>
            </a:ln>
          </c:spPr>
        </c:majorGridlines>
        <c:numFmt formatCode="\О\с\н\о\в\н\о\й" sourceLinked="0"/>
        <c:majorTickMark val="none"/>
        <c:minorTickMark val="none"/>
        <c:tickLblPos val="nextTo"/>
        <c:spPr>
          <a:ln w="23315">
            <a:noFill/>
          </a:ln>
        </c:spPr>
        <c:txPr>
          <a:bodyPr rot="0" vert="horz"/>
          <a:lstStyle/>
          <a:p>
            <a:pPr>
              <a:defRPr sz="55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85385775"/>
        <c:crosses val="autoZero"/>
        <c:crossBetween val="between"/>
        <c:majorUnit val="100"/>
        <c:minorUnit val="50"/>
      </c:valAx>
      <c:spPr>
        <a:solidFill>
          <a:srgbClr val="FFFFFF"/>
        </a:solidFill>
        <a:ln w="2914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9.791571170033242E-2"/>
          <c:y val="0.88240283740042702"/>
          <c:w val="0.7870565223932996"/>
          <c:h val="9.0163878768885208E-2"/>
        </c:manualLayout>
      </c:layout>
      <c:overlay val="0"/>
      <c:spPr>
        <a:noFill/>
        <a:ln w="23314">
          <a:noFill/>
        </a:ln>
      </c:spPr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5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b="0">
                <a:latin typeface="Times New Roman" pitchFamily="18" charset="0"/>
                <a:cs typeface="Times New Roman" pitchFamily="18" charset="0"/>
              </a:rPr>
              <a:t>Количество</a:t>
            </a:r>
          </a:p>
        </c:rich>
      </c:tx>
      <c:layout>
        <c:manualLayout>
          <c:xMode val="edge"/>
          <c:yMode val="edge"/>
          <c:x val="0.41505777923592901"/>
          <c:y val="2.3809523809523812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372559773311915E-2"/>
          <c:y val="0.11588303755608531"/>
          <c:w val="0.93062744022668809"/>
          <c:h val="0.727446881639795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11</c:v>
                </c:pt>
                <c:pt idx="2">
                  <c:v>7</c:v>
                </c:pt>
                <c:pt idx="3">
                  <c:v>10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A-4B2D-9D7A-B2E9C256C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8314880"/>
        <c:axId val="118323840"/>
        <c:axId val="0"/>
      </c:bar3DChart>
      <c:catAx>
        <c:axId val="11831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18323840"/>
        <c:crosses val="autoZero"/>
        <c:auto val="1"/>
        <c:lblAlgn val="ctr"/>
        <c:lblOffset val="100"/>
        <c:noMultiLvlLbl val="0"/>
      </c:catAx>
      <c:valAx>
        <c:axId val="118323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18314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47138964577852E-2"/>
          <c:y val="2.7667984189723799E-2"/>
          <c:w val="0.93460490463215262"/>
          <c:h val="0.75494071146245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F00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8">
                <a:noFill/>
              </a:ln>
            </c:spPr>
            <c:txPr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администрация</c:v>
                </c:pt>
                <c:pt idx="1">
                  <c:v>педагоги</c:v>
                </c:pt>
                <c:pt idx="2">
                  <c:v>совместители</c:v>
                </c:pt>
                <c:pt idx="3">
                  <c:v>молодые специалисты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</c:v>
                </c:pt>
                <c:pt idx="1">
                  <c:v>42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3-4EF2-866C-43010DB4F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933376"/>
        <c:axId val="52934912"/>
      </c:barChart>
      <c:catAx>
        <c:axId val="5293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293491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2934912"/>
        <c:scaling>
          <c:orientation val="minMax"/>
          <c:max val="4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2933376"/>
        <c:crosses val="autoZero"/>
        <c:crossBetween val="between"/>
        <c:majorUnit val="40"/>
        <c:minorUnit val="25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4523160762942781E-2"/>
          <c:y val="0.86166007905138364"/>
          <c:w val="0.93732970027247964"/>
          <c:h val="0.14229249011857856"/>
        </c:manualLayout>
      </c:layout>
      <c:overlay val="0"/>
      <c:spPr>
        <a:noFill/>
        <a:ln w="25398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74260536085836E-2"/>
          <c:y val="2.0743034055727555E-2"/>
          <c:w val="0.93732970027247964"/>
          <c:h val="0.62055335968379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педагогов</c:v>
                </c:pt>
              </c:strCache>
            </c:strRef>
          </c:tx>
          <c:spPr>
            <a:solidFill>
              <a:srgbClr val="00FF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8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Sheet1!$B$1:$O$1</c:f>
              <c:strCache>
                <c:ptCount val="14"/>
                <c:pt idx="0">
                  <c:v>нач. школа</c:v>
                </c:pt>
                <c:pt idx="1">
                  <c:v>русский</c:v>
                </c:pt>
                <c:pt idx="2">
                  <c:v>математика</c:v>
                </c:pt>
                <c:pt idx="3">
                  <c:v>информатика</c:v>
                </c:pt>
                <c:pt idx="4">
                  <c:v>физика</c:v>
                </c:pt>
                <c:pt idx="5">
                  <c:v>иностранный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география</c:v>
                </c:pt>
                <c:pt idx="9">
                  <c:v>история</c:v>
                </c:pt>
                <c:pt idx="10">
                  <c:v>физ-ра</c:v>
                </c:pt>
                <c:pt idx="11">
                  <c:v>изо</c:v>
                </c:pt>
                <c:pt idx="12">
                  <c:v>музыка</c:v>
                </c:pt>
                <c:pt idx="13">
                  <c:v>технология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12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4-4E49-8148-FF6B31833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016448"/>
        <c:axId val="53017984"/>
      </c:barChart>
      <c:catAx>
        <c:axId val="5301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301798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3017984"/>
        <c:scaling>
          <c:orientation val="minMax"/>
          <c:max val="1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3016448"/>
        <c:crosses val="autoZero"/>
        <c:crossBetween val="between"/>
        <c:majorUnit val="15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7247956403270289E-2"/>
          <c:y val="0.85770750988142297"/>
          <c:w val="0.93732970027247964"/>
          <c:h val="0.14229249011857856"/>
        </c:manualLayout>
      </c:layout>
      <c:overlay val="0"/>
      <c:spPr>
        <a:noFill/>
        <a:ln w="25398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47138964577658E-2"/>
          <c:y val="2.5641025641026001E-2"/>
          <c:w val="0.93732970027247964"/>
          <c:h val="0.714285714285714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аттестованных педагогов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соответствие</c:v>
                </c:pt>
                <c:pt idx="1">
                  <c:v>1 категория</c:v>
                </c:pt>
                <c:pt idx="2">
                  <c:v>высшая категория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</c:v>
                </c:pt>
                <c:pt idx="1">
                  <c:v>7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4B-4A22-AE91-64C510B35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844992"/>
        <c:axId val="53912320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% от общего количества педагогов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 algn="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3"/>
                <c:pt idx="0">
                  <c:v>соответствие</c:v>
                </c:pt>
                <c:pt idx="1">
                  <c:v>1 категория</c:v>
                </c:pt>
                <c:pt idx="2">
                  <c:v>высшая категория</c:v>
                </c:pt>
              </c:strCache>
            </c:strRef>
          </c:cat>
          <c:val>
            <c:numRef>
              <c:f>Sheet1!$B$3:$E$3</c:f>
              <c:numCache>
                <c:formatCode>0.00%</c:formatCode>
                <c:ptCount val="4"/>
                <c:pt idx="0">
                  <c:v>0.18179999999999999</c:v>
                </c:pt>
                <c:pt idx="1">
                  <c:v>0.159</c:v>
                </c:pt>
                <c:pt idx="2">
                  <c:v>0.65900000000000003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4B-4A22-AE91-64C510B35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844992"/>
        <c:axId val="53912320"/>
      </c:lineChart>
      <c:catAx>
        <c:axId val="5384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39123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53912320"/>
        <c:scaling>
          <c:orientation val="minMax"/>
          <c:max val="4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3844992"/>
        <c:crosses val="autoZero"/>
        <c:crossBetween val="between"/>
        <c:majorUnit val="1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1.9073569482289013E-2"/>
          <c:y val="0.88644688644688663"/>
          <c:w val="0.93732970027247964"/>
          <c:h val="0.10989010989011012"/>
        </c:manualLayout>
      </c:layout>
      <c:overlay val="0"/>
      <c:spPr>
        <a:noFill/>
        <a:ln w="25399">
          <a:noFill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945504087193464E-2"/>
          <c:y val="3.6630036630036632E-2"/>
          <c:w val="0.91553133514986351"/>
          <c:h val="0.74725274725274726"/>
        </c:manualLayout>
      </c:layout>
      <c:barChart>
        <c:barDir val="col"/>
        <c:grouping val="clustered"/>
        <c:varyColors val="0"/>
        <c:ser>
          <c:idx val="6"/>
          <c:order val="0"/>
          <c:tx>
            <c:strRef>
              <c:f>Sheet1!$A$2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до 30</c:v>
                </c:pt>
                <c:pt idx="1">
                  <c:v>30-40</c:v>
                </c:pt>
                <c:pt idx="2">
                  <c:v>40-50</c:v>
                </c:pt>
                <c:pt idx="3">
                  <c:v>50-55</c:v>
                </c:pt>
                <c:pt idx="4">
                  <c:v>старше 55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9</c:v>
                </c:pt>
                <c:pt idx="3">
                  <c:v>10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3-4202-8E17-F9F49D9A0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745344"/>
        <c:axId val="72746880"/>
      </c:barChart>
      <c:lineChart>
        <c:grouping val="standard"/>
        <c:varyColors val="0"/>
        <c:ser>
          <c:idx val="7"/>
          <c:order val="1"/>
          <c:tx>
            <c:strRef>
              <c:f>Sheet1!$A$3</c:f>
              <c:strCache>
                <c:ptCount val="1"/>
                <c:pt idx="0">
                  <c:v>процент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до 30</c:v>
                </c:pt>
                <c:pt idx="1">
                  <c:v>30-40</c:v>
                </c:pt>
                <c:pt idx="2">
                  <c:v>40-50</c:v>
                </c:pt>
                <c:pt idx="3">
                  <c:v>50-55</c:v>
                </c:pt>
                <c:pt idx="4">
                  <c:v>старше 55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13.3</c:v>
                </c:pt>
                <c:pt idx="1">
                  <c:v>26.6</c:v>
                </c:pt>
                <c:pt idx="2">
                  <c:v>20</c:v>
                </c:pt>
                <c:pt idx="3">
                  <c:v>22.2</c:v>
                </c:pt>
                <c:pt idx="4">
                  <c:v>17.7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93-4202-8E17-F9F49D9A0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745344"/>
        <c:axId val="72746880"/>
      </c:lineChart>
      <c:catAx>
        <c:axId val="7274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27468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746880"/>
        <c:scaling>
          <c:orientation val="minMax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2745344"/>
        <c:crosses val="autoZero"/>
        <c:crossBetween val="between"/>
        <c:majorUnit val="4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4523160762942781E-2"/>
          <c:y val="0.87545787545788278"/>
          <c:w val="0.93732970027247964"/>
          <c:h val="0.12454212454212472"/>
        </c:manualLayout>
      </c:layout>
      <c:overlay val="0"/>
      <c:spPr>
        <a:noFill/>
        <a:ln w="25399">
          <a:noFill/>
        </a:ln>
      </c:spPr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2020-21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A7-4470-BC92-E5F9B022FF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2021-22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A7-4470-BC92-E5F9B022FF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2022-23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средний возраст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A7-4470-BC92-E5F9B022F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827072"/>
        <c:axId val="53828608"/>
      </c:barChart>
      <c:catAx>
        <c:axId val="53827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53828608"/>
        <c:crosses val="autoZero"/>
        <c:auto val="1"/>
        <c:lblAlgn val="ctr"/>
        <c:lblOffset val="100"/>
        <c:noMultiLvlLbl val="0"/>
      </c:catAx>
      <c:valAx>
        <c:axId val="5382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38270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94277929155413E-2"/>
          <c:y val="3.875968992248062E-2"/>
          <c:w val="0.89918256130789365"/>
          <c:h val="0.748062015503885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педагогов 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1.5184377498533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97-4E99-9FC0-C0D6DD6915F4}"/>
                </c:ext>
              </c:extLst>
            </c:dLbl>
            <c:dLbl>
              <c:idx val="1"/>
              <c:layout>
                <c:manualLayout>
                  <c:x val="-1.7815080030389441E-2"/>
                  <c:y val="-1.40168493432876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397-4E99-9FC0-C0D6DD6915F4}"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97-4E99-9FC0-C0D6DD6915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% от общего количества педагогов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2"/>
              <c:spPr>
                <a:noFill/>
                <a:ln w="25399">
                  <a:noFill/>
                </a:ln>
              </c:spPr>
              <c:txPr>
                <a:bodyPr/>
                <a:lstStyle/>
                <a:p>
                  <a:pPr algn="r">
                    <a:defRPr sz="1600" b="0" i="0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397-4E99-9FC0-C0D6DD6915F4}"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 algn="r"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9.09</c:v>
                </c:pt>
                <c:pt idx="1">
                  <c:v>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97-4E99-9FC0-C0D6DD691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18944"/>
        <c:axId val="86420480"/>
      </c:barChart>
      <c:catAx>
        <c:axId val="8641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64204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86420480"/>
        <c:scaling>
          <c:orientation val="minMax"/>
          <c:max val="1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6418944"/>
        <c:crosses val="autoZero"/>
        <c:crossBetween val="between"/>
        <c:majorUnit val="10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3.2697547683924563E-2"/>
          <c:y val="0.88759689922480622"/>
          <c:w val="0.93732970027247964"/>
          <c:h val="0.10852713178294573"/>
        </c:manualLayout>
      </c:layout>
      <c:overlay val="0"/>
      <c:spPr>
        <a:noFill/>
        <a:ln w="25399">
          <a:noFill/>
        </a:ln>
      </c:spPr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47138964577658E-2"/>
          <c:y val="2.9411764705882353E-2"/>
          <c:w val="0.93732970027247964"/>
          <c:h val="0.6680672268907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 педагогов</c:v>
                </c:pt>
              </c:strCache>
            </c:strRef>
          </c:tx>
          <c:spPr>
            <a:solidFill>
              <a:srgbClr val="00FF00"/>
            </a:solidFill>
            <a:ln w="12699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41-475A-948F-DFC0BC1452B6}"/>
                </c:ext>
              </c:extLst>
            </c:dLbl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1">
                  <c:v>2-5 лет</c:v>
                </c:pt>
                <c:pt idx="2">
                  <c:v>6-10 лет</c:v>
                </c:pt>
                <c:pt idx="3">
                  <c:v>11-20 лет</c:v>
                </c:pt>
                <c:pt idx="4">
                  <c:v>больше 20 лет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41-475A-948F-DFC0BC145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800320"/>
        <c:axId val="73814400"/>
      </c:barChart>
      <c:lineChart>
        <c:grouping val="standard"/>
        <c:varyColors val="0"/>
        <c:ser>
          <c:idx val="4"/>
          <c:order val="1"/>
          <c:tx>
            <c:strRef>
              <c:f>Sheet1!$A$3</c:f>
              <c:strCache>
                <c:ptCount val="1"/>
                <c:pt idx="0">
                  <c:v>% отношение</c:v>
                </c:pt>
              </c:strCache>
            </c:strRef>
          </c:tx>
          <c:spPr>
            <a:ln w="12699">
              <a:solidFill>
                <a:srgbClr val="FF0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spPr>
              <a:noFill/>
              <a:ln w="25399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1">
                  <c:v>2-5 лет</c:v>
                </c:pt>
                <c:pt idx="2">
                  <c:v>6-10 лет</c:v>
                </c:pt>
                <c:pt idx="3">
                  <c:v>11-20 лет</c:v>
                </c:pt>
                <c:pt idx="4">
                  <c:v>больше 20 лет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1">
                  <c:v>11.3</c:v>
                </c:pt>
                <c:pt idx="2">
                  <c:v>15.9</c:v>
                </c:pt>
                <c:pt idx="3">
                  <c:v>20.399999999999999</c:v>
                </c:pt>
                <c:pt idx="4">
                  <c:v>52.2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41-475A-948F-DFC0BC145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800320"/>
        <c:axId val="73814400"/>
      </c:lineChart>
      <c:catAx>
        <c:axId val="73800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38144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3814400"/>
        <c:scaling>
          <c:orientation val="minMax"/>
          <c:max val="7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3800320"/>
        <c:crosses val="autoZero"/>
        <c:crossBetween val="between"/>
        <c:majorUnit val="70"/>
        <c:minorUnit val="1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2.9972752043596732E-2"/>
          <c:y val="0.86974789915966966"/>
          <c:w val="0.93732970027247964"/>
          <c:h val="0.13445378151260678"/>
        </c:manualLayout>
      </c:layout>
      <c:overlay val="0"/>
      <c:spPr>
        <a:noFill/>
        <a:ln w="25399">
          <a:noFill/>
        </a:ln>
      </c:spPr>
      <c:txPr>
        <a:bodyPr/>
        <a:lstStyle/>
        <a:p>
          <a:pPr>
            <a:defRPr sz="20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29-4023-90DC-F58E3242D7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класс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F29-4023-90DC-F58E3242D7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29-4023-90DC-F58E3242D7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класс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F29-4023-90DC-F58E3242D75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29-4023-90DC-F58E3242D75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 класс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29-4023-90DC-F58E3242D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935168"/>
        <c:axId val="140936704"/>
      </c:barChart>
      <c:catAx>
        <c:axId val="14093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936704"/>
        <c:crosses val="autoZero"/>
        <c:auto val="1"/>
        <c:lblAlgn val="ctr"/>
        <c:lblOffset val="100"/>
        <c:noMultiLvlLbl val="0"/>
      </c:catAx>
      <c:valAx>
        <c:axId val="140936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409351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44459-4A9C-48E2-B48A-891B83A24632}" type="slidenum">
              <a:rPr lang="en-US" smtClean="0">
                <a:cs typeface="Arial" charset="0"/>
              </a:rPr>
              <a:pPr/>
              <a:t>3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0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0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020272" cy="136815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1763688" y="1988840"/>
            <a:ext cx="72008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9"/>
            <a:ext cx="4320480" cy="2448272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168"/>
            <a:ext cx="8928992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988840"/>
            <a:ext cx="878497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27584" y="2944918"/>
            <a:ext cx="756084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ru-RU" sz="4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ПУБЛИЧНЫЙ ДОКЛАД</a:t>
            </a:r>
            <a:endParaRPr kumimoji="0" lang="ru-RU" sz="42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75856" y="5611537"/>
            <a:ext cx="5752728" cy="1152128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</a:tabLst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Земляненко Нина Васильевна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</a:tabLst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директор МОБУ лицея №7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Мои документы\Раздатки о лицее\Лис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228600"/>
            <a:ext cx="2304256" cy="2716318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11760" y="1678105"/>
            <a:ext cx="46314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ОБЩЕОБРАЗОВАТЕЛЬНОЕ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БЮДЖЕТНОЕ УЧРЕЖДЕНИЕ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ЛИЦЕЙ №7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45499" y="4414100"/>
            <a:ext cx="50866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(2022-2023 УЧЕБНЫЙ ГОД)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9" name="Picture 3" descr="ban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786322"/>
            <a:ext cx="337185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428179"/>
            <a:ext cx="8305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Медицинское обслуживание обучающихся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обеспечивается штатным врачом-педиатром и медсестрой в соответствии с лицензией на медицинскую деятельность от "14" 01.2019 г. № ЛО-61-01-006907, регистрационный номер 001630.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лечебно-оздоровительной работы в лицее имеется медицинский блок, состоящий из кабинета врача, процедурного кабинета. Профилактические осмотры детей проводятся в соответствии с нормативными документами.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2537741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28600" y="3974"/>
            <a:ext cx="89154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Обеспечение безопасности: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безопасность лицея обеспечена ООО «ЧОО Русь-А» лицензия №ЛО56-00106-26/00025437 от 24.12.2020г, договор №1 от 30.12.2022г.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1) Здание лицея оборудовано: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кнопкой тревожной сигнализации;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физической охраной;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прямой связью с пожарной частью;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противопожарным оборудованием;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охранно-пожарной сигнализацией;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системой видеонаблюдения – 6 камер внутреннего видеонаблюдения.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2) На территории лицея имеются: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ограждение по периметру;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уличное освещение;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система видеонаблюдения – 6 камер наружного видеонаблюдения.</a:t>
            </a:r>
          </a:p>
        </p:txBody>
      </p:sp>
    </p:spTree>
    <p:extLst>
      <p:ext uri="{BB962C8B-B14F-4D97-AF65-F5344CB8AC3E}">
        <p14:creationId xmlns:p14="http://schemas.microsoft.com/office/powerpoint/2010/main" val="418369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57200" y="1524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Состав педагогического коллектива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20545"/>
              </p:ext>
            </p:extLst>
          </p:nvPr>
        </p:nvGraphicFramePr>
        <p:xfrm>
          <a:off x="683568" y="764704"/>
          <a:ext cx="8286241" cy="578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4560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57200" y="1524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Состав педагогического коллектива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5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20358"/>
              </p:ext>
            </p:extLst>
          </p:nvPr>
        </p:nvGraphicFramePr>
        <p:xfrm>
          <a:off x="179512" y="703182"/>
          <a:ext cx="8329147" cy="5807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383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" y="304800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Квалификационный уровень </a:t>
            </a:r>
            <a:endParaRPr lang="ru-RU" sz="2800" b="1" dirty="0" smtClean="0"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педагогического </a:t>
            </a:r>
            <a:r>
              <a:rPr lang="ru-RU" sz="2800" b="1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коллектива</a:t>
            </a:r>
          </a:p>
        </p:txBody>
      </p:sp>
      <p:graphicFrame>
        <p:nvGraphicFramePr>
          <p:cNvPr id="4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997405"/>
              </p:ext>
            </p:extLst>
          </p:nvPr>
        </p:nvGraphicFramePr>
        <p:xfrm>
          <a:off x="897546" y="1118520"/>
          <a:ext cx="7653708" cy="5744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5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состав педагогического коллектива</a:t>
            </a:r>
          </a:p>
        </p:txBody>
      </p:sp>
      <p:graphicFrame>
        <p:nvGraphicFramePr>
          <p:cNvPr id="4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56882"/>
              </p:ext>
            </p:extLst>
          </p:nvPr>
        </p:nvGraphicFramePr>
        <p:xfrm>
          <a:off x="899592" y="1412776"/>
          <a:ext cx="770485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035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75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среднего возрастного педагогического состава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69722352"/>
              </p:ext>
            </p:extLst>
          </p:nvPr>
        </p:nvGraphicFramePr>
        <p:xfrm>
          <a:off x="611560" y="1556792"/>
          <a:ext cx="793960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5841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2200" y="457200"/>
            <a:ext cx="4394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Половой состав педагогов</a:t>
            </a:r>
          </a:p>
        </p:txBody>
      </p:sp>
      <p:graphicFrame>
        <p:nvGraphicFramePr>
          <p:cNvPr id="4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130983"/>
              </p:ext>
            </p:extLst>
          </p:nvPr>
        </p:nvGraphicFramePr>
        <p:xfrm>
          <a:off x="683568" y="1125376"/>
          <a:ext cx="7128792" cy="506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339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048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работы педагогов</a:t>
            </a:r>
          </a:p>
        </p:txBody>
      </p:sp>
      <p:graphicFrame>
        <p:nvGraphicFramePr>
          <p:cNvPr id="4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479570"/>
              </p:ext>
            </p:extLst>
          </p:nvPr>
        </p:nvGraphicFramePr>
        <p:xfrm>
          <a:off x="323528" y="1340768"/>
          <a:ext cx="8228357" cy="5414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13359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0756" y="285728"/>
            <a:ext cx="91132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Сравнительная характеристика профессионального роста педагогов МОБУ лицея №7 за 2021-01.06.2023 гг.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424219"/>
              </p:ext>
            </p:extLst>
          </p:nvPr>
        </p:nvGraphicFramePr>
        <p:xfrm>
          <a:off x="323528" y="1556792"/>
          <a:ext cx="8424935" cy="4752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7479">
                  <a:extLst>
                    <a:ext uri="{9D8B030D-6E8A-4147-A177-3AD203B41FA5}">
                      <a16:colId xmlns:a16="http://schemas.microsoft.com/office/drawing/2014/main" val="3214666018"/>
                    </a:ext>
                  </a:extLst>
                </a:gridCol>
                <a:gridCol w="2698728">
                  <a:extLst>
                    <a:ext uri="{9D8B030D-6E8A-4147-A177-3AD203B41FA5}">
                      <a16:colId xmlns:a16="http://schemas.microsoft.com/office/drawing/2014/main" val="2511977378"/>
                    </a:ext>
                  </a:extLst>
                </a:gridCol>
                <a:gridCol w="2698728">
                  <a:extLst>
                    <a:ext uri="{9D8B030D-6E8A-4147-A177-3AD203B41FA5}">
                      <a16:colId xmlns:a16="http://schemas.microsoft.com/office/drawing/2014/main" val="828009282"/>
                    </a:ext>
                  </a:extLst>
                </a:gridCol>
              </a:tblGrid>
              <a:tr h="672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2021 - 2022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– 2023 уч. год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35007"/>
                  </a:ext>
                </a:extLst>
              </a:tr>
              <a:tr h="1390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0478897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065261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категория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728370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906853"/>
                  </a:ext>
                </a:extLst>
              </a:tr>
              <a:tr h="6724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с категорией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85,7%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0934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29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477876"/>
              </p:ext>
            </p:extLst>
          </p:nvPr>
        </p:nvGraphicFramePr>
        <p:xfrm>
          <a:off x="395536" y="1844824"/>
          <a:ext cx="8429683" cy="411509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765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3252">
                <a:tc>
                  <a:txBody>
                    <a:bodyPr/>
                    <a:lstStyle/>
                    <a:p>
                      <a:pPr indent="4330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уровень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уровень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уровень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Сменность:</a:t>
                      </a:r>
                    </a:p>
                    <a:p>
                      <a:pPr marL="31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классов / обучающихся, занимающихся в первую смену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классов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1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классов/199</a:t>
                      </a:r>
                    </a:p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класса/ 38</a:t>
                      </a:r>
                    </a:p>
                    <a:p>
                      <a:pPr indent="69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4974">
                <a:tc>
                  <a:txBody>
                    <a:bodyPr/>
                    <a:lstStyle/>
                    <a:p>
                      <a:pPr marL="31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классов/ обучающихся, занимающихся во вторую смену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классов/ </a:t>
                      </a: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учащихся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647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классов/162 </a:t>
                      </a:r>
                    </a:p>
                    <a:p>
                      <a:pPr indent="647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43307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251520" y="44624"/>
            <a:ext cx="82867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33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Контингент учеников, обучающихся по основным образовательным программам, на конец отчетного периода состоит из 744 человек: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8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Средняя наполняемость классов: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– в начальных классах средняя наполняемость составила 28 обучающихся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07811462"/>
              </p:ext>
            </p:extLst>
          </p:nvPr>
        </p:nvGraphicFramePr>
        <p:xfrm>
          <a:off x="539552" y="1384995"/>
          <a:ext cx="8208912" cy="4996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688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257" y="116632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800" b="1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Средняя наполняемость классов</a:t>
            </a:r>
            <a:r>
              <a:rPr lang="ru-RU" sz="28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</a:p>
          <a:p>
            <a:pPr lvl="0" eaLnBrk="0" hangingPunct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основной школе средняя наполняемость составила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28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8519702"/>
              </p:ext>
            </p:extLst>
          </p:nvPr>
        </p:nvGraphicFramePr>
        <p:xfrm>
          <a:off x="467544" y="1412776"/>
          <a:ext cx="849694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988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71735"/>
            <a:ext cx="86249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8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Средняя наполняемость классов:</a:t>
            </a:r>
          </a:p>
          <a:p>
            <a:pPr lvl="0" algn="ctr" eaLnBrk="0" hangingPunct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школе средняя наполняемость составила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19,5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2800" b="1" dirty="0" smtClean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77889375"/>
              </p:ext>
            </p:extLst>
          </p:nvPr>
        </p:nvGraphicFramePr>
        <p:xfrm>
          <a:off x="611560" y="1456730"/>
          <a:ext cx="8136904" cy="478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693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оценки качества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695315" y="951740"/>
            <a:ext cx="56810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единого государственного экзамена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056642"/>
              </p:ext>
            </p:extLst>
          </p:nvPr>
        </p:nvGraphicFramePr>
        <p:xfrm>
          <a:off x="251520" y="1351851"/>
          <a:ext cx="8496943" cy="5173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0927">
                  <a:extLst>
                    <a:ext uri="{9D8B030D-6E8A-4147-A177-3AD203B41FA5}">
                      <a16:colId xmlns:a16="http://schemas.microsoft.com/office/drawing/2014/main" val="1353325675"/>
                    </a:ext>
                  </a:extLst>
                </a:gridCol>
                <a:gridCol w="1930927">
                  <a:extLst>
                    <a:ext uri="{9D8B030D-6E8A-4147-A177-3AD203B41FA5}">
                      <a16:colId xmlns:a16="http://schemas.microsoft.com/office/drawing/2014/main" val="520230605"/>
                    </a:ext>
                  </a:extLst>
                </a:gridCol>
                <a:gridCol w="1642368">
                  <a:extLst>
                    <a:ext uri="{9D8B030D-6E8A-4147-A177-3AD203B41FA5}">
                      <a16:colId xmlns:a16="http://schemas.microsoft.com/office/drawing/2014/main" val="1940732258"/>
                    </a:ext>
                  </a:extLst>
                </a:gridCol>
                <a:gridCol w="2992721">
                  <a:extLst>
                    <a:ext uri="{9D8B030D-6E8A-4147-A177-3AD203B41FA5}">
                      <a16:colId xmlns:a16="http://schemas.microsoft.com/office/drawing/2014/main" val="3525228204"/>
                    </a:ext>
                  </a:extLst>
                </a:gridCol>
              </a:tblGrid>
              <a:tr h="1020945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Предмет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Сдавали всего</a:t>
                      </a:r>
                      <a:br>
                        <a:rPr lang="en-US" sz="1800" b="1">
                          <a:effectLst/>
                        </a:rPr>
                      </a:br>
                      <a:r>
                        <a:rPr lang="en-US" sz="1800" b="1">
                          <a:effectLst/>
                        </a:rPr>
                        <a:t>человек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Средний балл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Сколько обучающихся</a:t>
                      </a:r>
                      <a:br>
                        <a:rPr lang="ru-RU" sz="1800" b="1">
                          <a:effectLst/>
                        </a:rPr>
                      </a:br>
                      <a:r>
                        <a:rPr lang="ru-RU" sz="1800" b="1">
                          <a:effectLst/>
                        </a:rPr>
                        <a:t>получили больше 80 баллов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686787235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Русский язык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66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726389874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Математика </a:t>
                      </a:r>
                      <a:r>
                        <a:rPr lang="ru-RU" sz="1800" b="1">
                          <a:effectLst/>
                        </a:rPr>
                        <a:t>база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2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4,5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4095477521"/>
                  </a:ext>
                </a:extLst>
              </a:tr>
              <a:tr h="724712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Математика профиль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11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53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548091531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Физика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56,3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39683567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Информатика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9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47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48401838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Биология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27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725466406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Английский язык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4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59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876469430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Обществознание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6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60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0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902733526"/>
                  </a:ext>
                </a:extLst>
              </a:tr>
              <a:tr h="428480"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Химия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effectLst/>
                        </a:rPr>
                        <a:t>64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/>
                        </a:rPr>
                        <a:t>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887098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99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оценки качества образования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93504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государственной (итоговой) аттестации в 9-х классах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959181"/>
              </p:ext>
            </p:extLst>
          </p:nvPr>
        </p:nvGraphicFramePr>
        <p:xfrm>
          <a:off x="467543" y="1556792"/>
          <a:ext cx="8352927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901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Данные о поступлении в учреждения профессионального образования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909655"/>
              </p:ext>
            </p:extLst>
          </p:nvPr>
        </p:nvGraphicFramePr>
        <p:xfrm>
          <a:off x="321229" y="1196752"/>
          <a:ext cx="8499242" cy="497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33">
                  <a:extLst>
                    <a:ext uri="{9D8B030D-6E8A-4147-A177-3AD203B41FA5}">
                      <a16:colId xmlns:a16="http://schemas.microsoft.com/office/drawing/2014/main" val="1092846758"/>
                    </a:ext>
                  </a:extLst>
                </a:gridCol>
                <a:gridCol w="743042">
                  <a:extLst>
                    <a:ext uri="{9D8B030D-6E8A-4147-A177-3AD203B41FA5}">
                      <a16:colId xmlns:a16="http://schemas.microsoft.com/office/drawing/2014/main" val="400959415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0621547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510593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8309785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5106187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93425653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7283023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104640647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1415401364"/>
                    </a:ext>
                  </a:extLst>
                </a:gridCol>
              </a:tblGrid>
              <a:tr h="160356">
                <a:tc rowSpan="2"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Год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выпуска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gridSpan="4"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Основная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школа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Средняя школа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3805"/>
                  </a:ext>
                </a:extLst>
              </a:tr>
              <a:tr h="4181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Всего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Перешли в 10-й класс школы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Перешли в 10-й класс другой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профессиональную</a:t>
                      </a:r>
                      <a:r>
                        <a:rPr lang="en-US" sz="2400" dirty="0">
                          <a:effectLst/>
                        </a:rPr>
                        <a:t>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Всего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вуз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Поступили</a:t>
                      </a:r>
                      <a:r>
                        <a:rPr lang="en-US" sz="2400" dirty="0">
                          <a:effectLst/>
                        </a:rPr>
                        <a:t> в </a:t>
                      </a:r>
                      <a:r>
                        <a:rPr lang="en-US" sz="2400" dirty="0" err="1">
                          <a:effectLst/>
                        </a:rPr>
                        <a:t>профессиональную</a:t>
                      </a:r>
                      <a:r>
                        <a:rPr lang="en-US" sz="2400" dirty="0">
                          <a:effectLst/>
                        </a:rPr>
                        <a:t> ОО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Устроились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на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работу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Пошли на срочную службу по призыву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extLst>
                  <a:ext uri="{0D108BD9-81ED-4DB2-BD59-A6C34878D82A}">
                    <a16:rowId xmlns:a16="http://schemas.microsoft.com/office/drawing/2014/main" val="867987721"/>
                  </a:ext>
                </a:extLst>
              </a:tr>
              <a:tr h="160356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effectLst/>
                        </a:rPr>
                        <a:t>202</a:t>
                      </a:r>
                      <a:r>
                        <a:rPr lang="ru-RU" sz="2800" dirty="0" smtClean="0">
                          <a:effectLst/>
                        </a:rPr>
                        <a:t>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72" marR="52272" marT="0" marB="0" anchor="ctr"/>
                </a:tc>
                <a:extLst>
                  <a:ext uri="{0D108BD9-81ED-4DB2-BD59-A6C34878D82A}">
                    <a16:rowId xmlns:a16="http://schemas.microsoft.com/office/drawing/2014/main" val="126595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73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Достижения обучающихся в олимпиадах</a:t>
            </a:r>
            <a:endParaRPr lang="ru-RU"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76814130"/>
              </p:ext>
            </p:extLst>
          </p:nvPr>
        </p:nvGraphicFramePr>
        <p:xfrm>
          <a:off x="107504" y="775337"/>
          <a:ext cx="882047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21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16632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Достижения обучающихся в олимпиадах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856333"/>
              </p:ext>
            </p:extLst>
          </p:nvPr>
        </p:nvGraphicFramePr>
        <p:xfrm>
          <a:off x="130796" y="639852"/>
          <a:ext cx="8784976" cy="61493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{284E427A-3D55-4303-BF80-6455036E1DE7}</a:tableStyleId>
              </a:tblPr>
              <a:tblGrid>
                <a:gridCol w="665103">
                  <a:extLst>
                    <a:ext uri="{9D8B030D-6E8A-4147-A177-3AD203B41FA5}">
                      <a16:colId xmlns:a16="http://schemas.microsoft.com/office/drawing/2014/main" val="2187650625"/>
                    </a:ext>
                  </a:extLst>
                </a:gridCol>
                <a:gridCol w="1759877">
                  <a:extLst>
                    <a:ext uri="{9D8B030D-6E8A-4147-A177-3AD203B41FA5}">
                      <a16:colId xmlns:a16="http://schemas.microsoft.com/office/drawing/2014/main" val="2133064735"/>
                    </a:ext>
                  </a:extLst>
                </a:gridCol>
                <a:gridCol w="2163178">
                  <a:extLst>
                    <a:ext uri="{9D8B030D-6E8A-4147-A177-3AD203B41FA5}">
                      <a16:colId xmlns:a16="http://schemas.microsoft.com/office/drawing/2014/main" val="3121149292"/>
                    </a:ext>
                  </a:extLst>
                </a:gridCol>
                <a:gridCol w="851121">
                  <a:extLst>
                    <a:ext uri="{9D8B030D-6E8A-4147-A177-3AD203B41FA5}">
                      <a16:colId xmlns:a16="http://schemas.microsoft.com/office/drawing/2014/main" val="10845981"/>
                    </a:ext>
                  </a:extLst>
                </a:gridCol>
                <a:gridCol w="1193325">
                  <a:extLst>
                    <a:ext uri="{9D8B030D-6E8A-4147-A177-3AD203B41FA5}">
                      <a16:colId xmlns:a16="http://schemas.microsoft.com/office/drawing/2014/main" val="1968537045"/>
                    </a:ext>
                  </a:extLst>
                </a:gridCol>
                <a:gridCol w="2152372">
                  <a:extLst>
                    <a:ext uri="{9D8B030D-6E8A-4147-A177-3AD203B41FA5}">
                      <a16:colId xmlns:a16="http://schemas.microsoft.com/office/drawing/2014/main" val="1097399976"/>
                    </a:ext>
                  </a:extLst>
                </a:gridCol>
              </a:tblGrid>
              <a:tr h="805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№</a:t>
                      </a:r>
                      <a:endParaRPr lang="ru-RU" sz="2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п/п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Предмет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Ф.И. учащегося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Класс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Место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Ф.И.О. учителя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7452608"/>
                  </a:ext>
                </a:extLst>
              </a:tr>
              <a:tr h="682190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Английский язык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Павлий Иван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Масалитина Е.С.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3079977"/>
                  </a:ext>
                </a:extLst>
              </a:tr>
              <a:tr h="80582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2.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Биология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Козина Алиса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9Б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Победитель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Шик О.В.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3809724"/>
                  </a:ext>
                </a:extLst>
              </a:tr>
              <a:tr h="68219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3.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Биология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Карманов Андрей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Шик О.В.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6435762"/>
                  </a:ext>
                </a:extLst>
              </a:tr>
              <a:tr h="40291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4.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Биология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Павлий Иван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Шик О.В.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0600664"/>
                  </a:ext>
                </a:extLst>
              </a:tr>
              <a:tr h="68219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5.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Экология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Карманов Андрей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Шик О.В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3707434"/>
                  </a:ext>
                </a:extLst>
              </a:tr>
              <a:tr h="40291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6.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Экология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Козина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Алиса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9Б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Шик О.В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6460067"/>
                  </a:ext>
                </a:extLst>
              </a:tr>
              <a:tr h="68219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7.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Математика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Павлий Иван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Призер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>
                          <a:effectLst/>
                        </a:rPr>
                        <a:t>Самохвалова А.А.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3050888"/>
                  </a:ext>
                </a:extLst>
              </a:tr>
              <a:tr h="80582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400" b="0" dirty="0" smtClean="0">
                          <a:effectLst/>
                        </a:rPr>
                        <a:t>8.</a:t>
                      </a:r>
                      <a:r>
                        <a:rPr lang="en-US" sz="2400" b="0" dirty="0">
                          <a:effectLst/>
                        </a:rPr>
                        <a:t> 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</a:rPr>
                        <a:t>Информатика</a:t>
                      </a:r>
                      <a:r>
                        <a:rPr lang="en-US" sz="2400" b="0" dirty="0">
                          <a:effectLst/>
                        </a:rPr>
                        <a:t> и ИКТ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</a:rPr>
                        <a:t>Павлий</a:t>
                      </a:r>
                      <a:r>
                        <a:rPr lang="en-US" sz="2400" b="0" dirty="0">
                          <a:effectLst/>
                        </a:rPr>
                        <a:t> </a:t>
                      </a:r>
                      <a:r>
                        <a:rPr lang="en-US" sz="2400" b="0" dirty="0" err="1">
                          <a:effectLst/>
                        </a:rPr>
                        <a:t>Иван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8А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effectLst/>
                        </a:rPr>
                        <a:t>Победитель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en-US" sz="2400" dirty="0" err="1">
                          <a:effectLst/>
                        </a:rPr>
                        <a:t>Теременцева</a:t>
                      </a:r>
                      <a:r>
                        <a:rPr lang="en-US" sz="2400" dirty="0">
                          <a:effectLst/>
                        </a:rPr>
                        <a:t> Л.С.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4838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61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611560" y="692696"/>
            <a:ext cx="8001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Данные о достижениях и проблемах социализации обучающихся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(правонарушения, поведенческие риски)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915" y="2924944"/>
            <a:ext cx="78115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внутрилицейском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учёте, КДН и ПДН 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01.09.2022г учащиеся лицея не состоят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568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260648"/>
            <a:ext cx="8820472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соответствие с Программой «Одаренные дети»  и планом работы МОБУ лицея №7  на 2022-2023 учебный год были определены следующие задачи: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одаренных и талантливых детей: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личностного потенциала ученика в условиях формирования помогающей среды;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особых успехов и достижений ученика;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банка данных по талантливым и одаренным детям;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потенциальных возможностей детей;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Помощь одаренным учащимся в самореализации их творческой направленности: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для ученика ситуации успеха и уверенности через личностно-ориентированное обучение и воспитание;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сети дополнительного образования;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участие в интеллектуальных играх, творческих конкурсах, предметных олимпиадах.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" y="609600"/>
            <a:ext cx="7111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Сохранение контингента обучающихся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08266275"/>
              </p:ext>
            </p:extLst>
          </p:nvPr>
        </p:nvGraphicFramePr>
        <p:xfrm>
          <a:off x="827584" y="1484784"/>
          <a:ext cx="734481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33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24183"/>
            <a:ext cx="8712968" cy="66171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одаренными детьми в лицее ведется в плане развития организационных, учебно-познавательных (академических и интеллектуальных), информационных и коммуникативных компетенций через: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Индивидуальную работу (консультации);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Массовое участие в различных предметных и внеклассных конкурсах различных уровней;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Интеллектуальные игры;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проектных методов;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Широкое использование компьютерной техники;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Чествование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общешкольной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линейке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собраниях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8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357158" y="0"/>
            <a:ext cx="8572560" cy="1024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Обучающиеся лицея активно участвуют в городских, областных и всероссийских олимпиадах и конкурсах: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 математический конкурс-игра «Кенгуру – математика для всех»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«Золотое руно»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английскому языку «Бульдог»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Общероссийский конкурс «Русский медвежонок» по языкознанию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«Наше наследие» «Россия в годы правления Рюриковичей», «Золотое кольцо России».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«Наше наследие» Муниципального и полуфинального туров 6-11 классов 2020/21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открытая олимпиада Наше наследие (Основы православной культуры)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Общероссийская предметная олимпиада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Олимпус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по математике  г. Калининград осенняя сессия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 по английскому языку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по английскому языку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«Глобус» Республика Коми Осенняя сессия «Эверест»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 знатоков русского языка «Русский язык на 5».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предметная олимпиада Осенняя сессия «Эверест» по математике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по страноведению  «И целого мира мало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образовательная олимпиада по физике ФГОС ООО для школьников 7-8 классов в соответствии с ФГОС ООО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олимпиада «Звезда»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интеллектуальная  игра «1418».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 Региональный командный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чемпионат школьников по программированию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конкурс художественного чтения «Поэзия Победы»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Открытый Конкурс Чтецов XIV Книжного Чеховского фестиваля «Лестница – чудесница»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портал «Солнечный свет». Конкурс творческий проектов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Областной конкурс-фестиваль хоровой и вокальной музыки «Наполним музыкой сердца»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0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40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40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40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40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4028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402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4028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402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4028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1402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14028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14028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14028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14028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14028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-24"/>
            <a:ext cx="792961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Обучающиеся лицея активно участвуют в городских, областных и всероссийских олимпиадах и конкурсах: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endParaRPr lang="ru-RU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Клуб «ГРАЖДАНИН» Дистанционная игра «Где логика?!»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Городская игра 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Я-предприниматель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в рамках деятельности политико-правового клуб «Гражданин» МБУ ДО ЦВР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Муниципальный конкурс по основам потребительских знаний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ЭРУДИТ. Игра-викторина «Мы юные читатели» посвященная  Международному дню читателя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ПУЛЬС. Конкурс школьных проектов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ProNTI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« Никто не забыт!»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 поэтический конкурс «Мир природы в литературе»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«Терроризм – угроза обществу»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«Новый год стучится в двери»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Тагмет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сердце города»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«Дети рисуют мир»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«Космические дали»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рисунков «Готов к труду и обороне»</a:t>
            </a:r>
          </a:p>
          <a:p>
            <a:pPr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Городская школьная юридическая олимпиада</a:t>
            </a: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VШ городской олимпиады по математике «Импульс знаний»</a:t>
            </a:r>
          </a:p>
          <a:p>
            <a:pPr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 городской конкурс авторских рассказов «Моя правдивая история»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«Точка опоры»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•"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buFontTx/>
              <a:buChar char="•"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6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142844" y="0"/>
            <a:ext cx="8715404" cy="901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1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лицеистов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Интернет-Онлайн-олимпиадах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конкурс-игра по математике «Слон», ЦДО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Снейл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Чемпионат начальной школы «Вундеркинд», ЦДО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Снейл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«Вершина математических знаний»- «Талант педагога»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«Мой родной русский язык» - ЦДТ «Новое достижение»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«Проверка знаний»- Ко Дню космонавтики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олимпиада «Чтение и кругозор» - ЦДТ «Новое достижение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дистанционная олимпиада проекта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KOMPEDU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«Информатика 6 класс»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проект для учителей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mir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olimp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«Мозговой штурм. 6 класс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«Олимпийские игра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математике»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«Безопасные дороги»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английскому языку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окружающему миру для 1-4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математике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для 1-4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Учи.ру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русскому языку для 1-9 классов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Открыта интернет- олимпиада по английскому языку для школьников « Осень»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Областная олимпиада школьников по информационным технологиям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Конкурсный отбор на образовательную программу «Физика. Старт в науку»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Олимпиада по направлению «Защита прав потребителей»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онлайн-олимпиада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Skyeng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Super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Cup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Интернет олимпиада по физике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3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8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38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38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38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38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38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382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382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382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382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3824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382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3824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3824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382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3824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13824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13824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13824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13824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1382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932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Лицеисты активно участвовали в научно-практических конференциях, проектах, открытых уроках: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Научно-практическая конференция «Правовая культура молодежи в современном обществе» на базе ТИ им. А.П. Чехова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XXXI городские экологические  чтения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научно-исследовательских работ «Военная честь запрещает русским сдавать города без боя»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Таганрогский институт имени А.П. Чехова, в рамках традиционной недели Юриспруденции конкурс «Конституционно-правовые реформы в современной России».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 конференция Ассоциаций ученических научных обществ города Таганрога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конкурс творческих работ по информационным технологиям в номинации «Лучшая программная разработка»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ДАНЮИ. XLVI Весенняя сессия открытой научно-практической конференции Донской академии наук юных исследователей имени Ю.А. Жданова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Многопрофильная научно-практическая конференция обучающихся Ростовской области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 Всероссийской олимпиаде школьников «Кирилл Разумовский – к вершинам знаний»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Многопрофильная инженерная олимпиада «Звезда»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  конкурс научно-исследовательских работ им. Д.И. Менделеева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XXVIII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Всероссийский конкурс юношеских  исследовательских работ имени В. И. Вернадского, 2 работы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Всероссийский конкурс юных исследователей окружающей среды «Открытия 2030» ; Многопрофильная научно-практическая конференции обучающихся Ростовской области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техническая Олимпиада МАИ  «Траектория взлета»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Выездная олимпиада по физике (МФТИ)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7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37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37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137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137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137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37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137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137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1372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1372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1372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372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1372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372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372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395536" y="260648"/>
            <a:ext cx="8643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лицеистов во Всероссийских диктантах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30312"/>
              </p:ext>
            </p:extLst>
          </p:nvPr>
        </p:nvGraphicFramePr>
        <p:xfrm>
          <a:off x="179512" y="1196752"/>
          <a:ext cx="8640960" cy="5549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5807">
                  <a:extLst>
                    <a:ext uri="{9D8B030D-6E8A-4147-A177-3AD203B41FA5}">
                      <a16:colId xmlns:a16="http://schemas.microsoft.com/office/drawing/2014/main" val="3195315445"/>
                    </a:ext>
                  </a:extLst>
                </a:gridCol>
                <a:gridCol w="1314182">
                  <a:extLst>
                    <a:ext uri="{9D8B030D-6E8A-4147-A177-3AD203B41FA5}">
                      <a16:colId xmlns:a16="http://schemas.microsoft.com/office/drawing/2014/main" val="2876651762"/>
                    </a:ext>
                  </a:extLst>
                </a:gridCol>
                <a:gridCol w="3190971">
                  <a:extLst>
                    <a:ext uri="{9D8B030D-6E8A-4147-A177-3AD203B41FA5}">
                      <a16:colId xmlns:a16="http://schemas.microsoft.com/office/drawing/2014/main" val="4285787174"/>
                    </a:ext>
                  </a:extLst>
                </a:gridCol>
              </a:tblGrid>
              <a:tr h="6099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Название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 участников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Результаты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082782"/>
                  </a:ext>
                </a:extLst>
              </a:tr>
              <a:tr h="1219900">
                <a:tc>
                  <a:txBody>
                    <a:bodyPr/>
                    <a:lstStyle/>
                    <a:p>
                      <a:pPr fontAlgn="base"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</a:rPr>
                        <a:t>V </a:t>
                      </a:r>
                      <a:r>
                        <a:rPr lang="ru-RU" sz="1800">
                          <a:effectLst/>
                        </a:rPr>
                        <a:t>Всероссийский химический диктант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Дипломы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Савченко Денис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 продвинутого уровня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862175"/>
                  </a:ext>
                </a:extLst>
              </a:tr>
              <a:tr h="6099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Всероссийский Юридический диктант в онлайн-режиме.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Дипломы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907702"/>
                  </a:ext>
                </a:extLst>
              </a:tr>
              <a:tr h="304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Финзачет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Сертификаты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69951"/>
                  </a:ext>
                </a:extLst>
              </a:tr>
              <a:tr h="6099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Региональный этап акции «Всероссийский тест на знание Конституции РФ»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8</a:t>
                      </a:r>
                      <a:r>
                        <a:rPr lang="en-US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3341941"/>
                  </a:ext>
                </a:extLst>
              </a:tr>
              <a:tr h="304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Диктант Победы сентябрь 2022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Сертификаты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254463"/>
                  </a:ext>
                </a:extLst>
              </a:tr>
              <a:tr h="304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Диктант Победы май 2023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8471419"/>
                  </a:ext>
                </a:extLst>
              </a:tr>
              <a:tr h="304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Всероссийский экологический диктант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Сертификаты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452236"/>
                  </a:ext>
                </a:extLst>
              </a:tr>
              <a:tr h="914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Городской исторический диктант 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Лобко Мария-победитель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Немченко Глеб, Сурикова Надежда-призёры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27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47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работы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лицейская научно-практическая   конференция учащихся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30436"/>
              </p:ext>
            </p:extLst>
          </p:nvPr>
        </p:nvGraphicFramePr>
        <p:xfrm>
          <a:off x="179512" y="1371600"/>
          <a:ext cx="8784975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5059">
                  <a:extLst>
                    <a:ext uri="{9D8B030D-6E8A-4147-A177-3AD203B41FA5}">
                      <a16:colId xmlns:a16="http://schemas.microsoft.com/office/drawing/2014/main" val="552462558"/>
                    </a:ext>
                  </a:extLst>
                </a:gridCol>
                <a:gridCol w="3135541">
                  <a:extLst>
                    <a:ext uri="{9D8B030D-6E8A-4147-A177-3AD203B41FA5}">
                      <a16:colId xmlns:a16="http://schemas.microsoft.com/office/drawing/2014/main" val="129678347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195142278"/>
                    </a:ext>
                  </a:extLst>
                </a:gridCol>
                <a:gridCol w="1440159">
                  <a:extLst>
                    <a:ext uri="{9D8B030D-6E8A-4147-A177-3AD203B41FA5}">
                      <a16:colId xmlns:a16="http://schemas.microsoft.com/office/drawing/2014/main" val="40503156"/>
                    </a:ext>
                  </a:extLst>
                </a:gridCol>
              </a:tblGrid>
              <a:tr h="6061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Ф.И.  докладчика, класс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</a:rPr>
                        <a:t>Тема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Ф.И.О. руководителя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Результат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7190228"/>
                  </a:ext>
                </a:extLst>
              </a:tr>
              <a:tr h="909161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Малый Евгений, 2Б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Выведение тропических бабочек в домашних условиях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</a:rPr>
                        <a:t>Сорокина</a:t>
                      </a:r>
                      <a:r>
                        <a:rPr lang="en-US" sz="2000" dirty="0">
                          <a:effectLst/>
                        </a:rPr>
                        <a:t>  М.Ю.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победитель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4134744"/>
                  </a:ext>
                </a:extLst>
              </a:tr>
              <a:tr h="606107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Чернятинская Варвара,2А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Сладкая жизнь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Мартынова Е.И.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победитель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4629556"/>
                  </a:ext>
                </a:extLst>
              </a:tr>
              <a:tr h="606107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Кондратьева Анастасия, 4 А 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Тайна «волшебной» жидкости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Снисаренко Л.И.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призёр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0882165"/>
                  </a:ext>
                </a:extLst>
              </a:tr>
              <a:tr h="909161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Шаманская Мирра,</a:t>
                      </a:r>
                      <a:endParaRPr lang="ru-RU" sz="2000">
                        <a:effectLst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</a:rPr>
                        <a:t> 3 А 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Повышение уровня физической подготовки ребёнка 10 - 11 лет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Великоднева Н.А.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призёр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1676482"/>
                  </a:ext>
                </a:extLst>
              </a:tr>
              <a:tr h="909161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Тимофеев Артём, 2А</a:t>
                      </a:r>
                      <a:endParaRPr lang="ru-RU" sz="2000">
                        <a:effectLst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Спорт  в жизни современного школьника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Мартынова Е.И.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призёр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819052"/>
                  </a:ext>
                </a:extLst>
              </a:tr>
              <a:tr h="606107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</a:rPr>
                        <a:t>Силакова Мирослава Андреевна, 2В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</a:rPr>
                        <a:t>Наука о веществах и их превращениях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Кеворкова М.А.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effectLst/>
                        </a:rPr>
                        <a:t>призёр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43706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69722" y="951875"/>
            <a:ext cx="68045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 «Первые шаги в науку» 1-4 классы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работы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лицейская научно-практическая   конференция учащихся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40602" y="951876"/>
            <a:ext cx="64627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«Я −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5-11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48795"/>
              </p:ext>
            </p:extLst>
          </p:nvPr>
        </p:nvGraphicFramePr>
        <p:xfrm>
          <a:off x="107504" y="1413541"/>
          <a:ext cx="8928992" cy="5526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4785">
                  <a:extLst>
                    <a:ext uri="{9D8B030D-6E8A-4147-A177-3AD203B41FA5}">
                      <a16:colId xmlns:a16="http://schemas.microsoft.com/office/drawing/2014/main" val="1614294467"/>
                    </a:ext>
                  </a:extLst>
                </a:gridCol>
                <a:gridCol w="3073915">
                  <a:extLst>
                    <a:ext uri="{9D8B030D-6E8A-4147-A177-3AD203B41FA5}">
                      <a16:colId xmlns:a16="http://schemas.microsoft.com/office/drawing/2014/main" val="4015566961"/>
                    </a:ext>
                  </a:extLst>
                </a:gridCol>
                <a:gridCol w="1829711">
                  <a:extLst>
                    <a:ext uri="{9D8B030D-6E8A-4147-A177-3AD203B41FA5}">
                      <a16:colId xmlns:a16="http://schemas.microsoft.com/office/drawing/2014/main" val="4255169586"/>
                    </a:ext>
                  </a:extLst>
                </a:gridCol>
                <a:gridCol w="1390581">
                  <a:extLst>
                    <a:ext uri="{9D8B030D-6E8A-4147-A177-3AD203B41FA5}">
                      <a16:colId xmlns:a16="http://schemas.microsoft.com/office/drawing/2014/main" val="344760797"/>
                    </a:ext>
                  </a:extLst>
                </a:gridCol>
              </a:tblGrid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Ф.И.  докладчика, класс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Тема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Ф.И.О. руководителя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Результат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66410418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Грига Никита, 5 А класс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Курганы</a:t>
                      </a:r>
                      <a:r>
                        <a:rPr lang="en-US" sz="1600" dirty="0">
                          <a:effectLst/>
                        </a:rPr>
                        <a:t> - </a:t>
                      </a:r>
                      <a:r>
                        <a:rPr lang="en-US" sz="1600" dirty="0" err="1">
                          <a:effectLst/>
                        </a:rPr>
                        <a:t>ровесники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пирамид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Ткаченко Н.В.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победитель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3352316695"/>
                  </a:ext>
                </a:extLst>
              </a:tr>
              <a:tr h="875971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Козина Алиса, 9Б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Выращивание экзотических растений в домашних условиях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Шик О.В.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победитель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2185845909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Першонкова Валентина, 9Б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Проблемы перевода в английском языке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Масалитина Е.С.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победитель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3233962594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Нечипоренко Игорь, 9Б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Модель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электрогенератора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Арефьева Г.В.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призёр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3191608815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Грига Никита, 5 А класс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Фразеологизмы</a:t>
                      </a:r>
                      <a:r>
                        <a:rPr lang="en-US" sz="1600" dirty="0">
                          <a:effectLst/>
                        </a:rPr>
                        <a:t> в </a:t>
                      </a:r>
                      <a:r>
                        <a:rPr lang="en-US" sz="1600" dirty="0" err="1">
                          <a:effectLst/>
                        </a:rPr>
                        <a:t>русском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языке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Шевкута Г.И.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призёр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2516811001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Кокорин Тимофей, 8В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Нейросети</a:t>
                      </a:r>
                      <a:r>
                        <a:rPr lang="en-US" sz="1600" dirty="0">
                          <a:effectLst/>
                        </a:rPr>
                        <a:t> и  </a:t>
                      </a:r>
                      <a:r>
                        <a:rPr lang="en-US" sz="1600" dirty="0" err="1">
                          <a:effectLst/>
                        </a:rPr>
                        <a:t>их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применение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Носачева Н.В.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призёр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1361867713"/>
                  </a:ext>
                </a:extLst>
              </a:tr>
              <a:tr h="656977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Козина Ксения, 6Б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Абразионные процессы в природе и жизни человека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Брехова Н.П.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призёр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2375703519"/>
                  </a:ext>
                </a:extLst>
              </a:tr>
              <a:tr h="656977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Захарян Эрик, 5Б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Удивительный лист </a:t>
                      </a:r>
                      <a:r>
                        <a:rPr lang="ru-RU" sz="1600" dirty="0" err="1">
                          <a:effectLst/>
                        </a:rPr>
                        <a:t>Мëбиуса</a:t>
                      </a:r>
                      <a:r>
                        <a:rPr lang="ru-RU" sz="1600" dirty="0">
                          <a:effectLst/>
                        </a:rPr>
                        <a:t> - символ математики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Бадя К.С.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призёр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4211218251"/>
                  </a:ext>
                </a:extLst>
              </a:tr>
              <a:tr h="437985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Полуянов Дмитрий, 5А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</a:rPr>
                        <a:t>Математика на страже окружающей среды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</a:rPr>
                        <a:t>Кагалькова А.С.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effectLst/>
                        </a:rPr>
                        <a:t>призёр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/>
                </a:tc>
                <a:extLst>
                  <a:ext uri="{0D108BD9-81ED-4DB2-BD59-A6C34878D82A}">
                    <a16:rowId xmlns:a16="http://schemas.microsoft.com/office/drawing/2014/main" val="583143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8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«Успех года»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nfo-litsey7.ru/wp-content/uploads/6IS5-V8LC8k-1024x4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t="15063" r="7859" b="-1137"/>
          <a:stretch/>
        </p:blipFill>
        <p:spPr bwMode="auto">
          <a:xfrm>
            <a:off x="2771800" y="3988788"/>
            <a:ext cx="59046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9256"/>
            <a:ext cx="3960440" cy="294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10364"/>
            <a:ext cx="4251349" cy="29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«Точка опоры»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nfo-litsey7.ru/wp-content/uploads/Bj7l4wd0ppY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03389"/>
            <a:ext cx="4745615" cy="350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8640960" cy="4667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114300" lvl="0" indent="-342900" algn="just"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ФООП при разработке ООП 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образовательного процесса;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4300" lvl="0" indent="-342900" algn="just"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должности советника директора 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 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детскими общественными объединениями 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воспитательной работы школы;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4300" lvl="0" indent="-342900" algn="just"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мониторинг условий организации 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аккредитационным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показателям;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4300" lvl="0" indent="-342900" algn="just"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процессов 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14300" lvl="0" indent="-342900" algn="just">
              <a:spcBef>
                <a:spcPts val="500"/>
              </a:spcBef>
              <a:spcAft>
                <a:spcPts val="5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усиление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антитеррористической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защищенности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332656"/>
            <a:ext cx="5638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Приоритетные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лицейской научно-практической конференции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Исследуй! Пробуй и находи»</a:t>
            </a:r>
            <a:endParaRPr lang="ru-RU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info-litsey7.ru/wp-content/uploads/h6pGlTQbtNY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лицейской научно-практической конференции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Исследуй! Пробуй и находи»</a:t>
            </a:r>
            <a:endParaRPr lang="ru-RU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info-litsey7.ru/wp-content/uploads/vpJsZTaC-fk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2" y="1163707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Читающий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лицей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11860"/>
            <a:ext cx="7848872" cy="58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0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0209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куратора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«500+»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29000"/>
            <a:ext cx="2427734" cy="323697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0062" t="18447" r="11709" b="11713"/>
          <a:stretch/>
        </p:blipFill>
        <p:spPr bwMode="auto">
          <a:xfrm rot="21198337">
            <a:off x="8333" y="886913"/>
            <a:ext cx="4735962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892">
            <a:off x="4510164" y="1162093"/>
            <a:ext cx="4553630" cy="322169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19646" r="11380" b="7759"/>
          <a:stretch/>
        </p:blipFill>
        <p:spPr bwMode="auto">
          <a:xfrm rot="452388">
            <a:off x="-460314" y="3579169"/>
            <a:ext cx="4130050" cy="2707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t="19912" r="11709" b="8786"/>
          <a:stretch/>
        </p:blipFill>
        <p:spPr bwMode="auto">
          <a:xfrm rot="20820711">
            <a:off x="2918774" y="3837443"/>
            <a:ext cx="3974184" cy="2633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434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сборы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учащихся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класса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10" y="908720"/>
            <a:ext cx="3651870" cy="4869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2759"/>
            <a:ext cx="3435846" cy="4581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97" y="2780928"/>
            <a:ext cx="2859782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общелицейского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традиционного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музыкальных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композиций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Они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защищали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Отечество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/>
          </a:p>
        </p:txBody>
      </p:sp>
      <p:pic>
        <p:nvPicPr>
          <p:cNvPr id="9220" name="Picture 4" descr="http://info-litsey7.ru/wp-content/uploads/VT0E-b-X5nI-1024x6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3635"/>
            <a:ext cx="4574913" cy="30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fo-litsey7.ru/wp-content/uploads/reSJx9VNNAc-1024x6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736539" cy="31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8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Киберспортивный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чемпионат Ростовской области по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Dota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среди школьников 2023</a:t>
            </a:r>
          </a:p>
        </p:txBody>
      </p:sp>
      <p:pic>
        <p:nvPicPr>
          <p:cNvPr id="4098" name="Picture 2" descr="http://info-litsey7.ru/wp-content/uploads/BnjFBpKFALI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1484784"/>
            <a:ext cx="7848872" cy="522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nfo-litsey7.ru/wp-content/uploads/BQArBschtMg-1024x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75783"/>
            <a:ext cx="6201271" cy="41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3" y="1484784"/>
            <a:ext cx="8793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Павлий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Иван, 8 «А» класс — 2 место (эксперт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Теременцева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Никоненко Диана, 10 класс — 2 место (эксперт Доронина Е.В.)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Софья, 9 «А» класс -3 место (эксперт Дрофа Е.В.)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468" y="188640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этап </a:t>
            </a:r>
          </a:p>
          <a:p>
            <a:pPr algn="ctr" fontAlgn="base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Чемпионата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профессиональному мастерству</a:t>
            </a:r>
          </a:p>
        </p:txBody>
      </p:sp>
    </p:spTree>
    <p:extLst>
      <p:ext uri="{BB962C8B-B14F-4D97-AF65-F5344CB8AC3E}">
        <p14:creationId xmlns:p14="http://schemas.microsoft.com/office/powerpoint/2010/main" val="27482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2857" y="1729279"/>
            <a:ext cx="6608176" cy="355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135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Дрофа Елена Владимировна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Мартьянова Софья – капитан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Боброва Софья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Ткач Дмитрий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Юшко Илья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Желновач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Дмитрий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Пажит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Стефания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Луговая Диана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Запорожец Иван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Немченко Глеб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397138"/>
            <a:ext cx="39228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«ЭРУДИТ»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r="1977" b="5611"/>
          <a:stretch/>
        </p:blipFill>
        <p:spPr>
          <a:xfrm>
            <a:off x="88844" y="3280411"/>
            <a:ext cx="4488024" cy="2632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69" y="1552000"/>
            <a:ext cx="2841569" cy="16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5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7113" y="1528021"/>
            <a:ext cx="5955041" cy="2512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Дрофа Елена Владимировна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Серебрякова Ксения – капитан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Голяк Елизавета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Масалитин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Никоненко Диана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Семенченко Маргарита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Шевченко Валерия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97796" y="293338"/>
            <a:ext cx="3857146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«Клячки»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92" y="3958794"/>
            <a:ext cx="2620493" cy="19653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4"/>
          <a:stretch/>
        </p:blipFill>
        <p:spPr>
          <a:xfrm>
            <a:off x="187690" y="2200639"/>
            <a:ext cx="4824614" cy="27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1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179512" y="767986"/>
            <a:ext cx="8786842" cy="600164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единого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образовательных возможностей для учащихся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многопрофильность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образовательных программ общего 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системы дистанционных образовательных технологий, электронного обучения 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повышения эффективности их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сетевого взаимодействия со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спортивными организациями, вузами, организациями сферы культуры, чтобы расширить перечень предлагаемых услуг 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качество уже оказываемых, помочь учащимся 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выборе будущей специальности, подготовке 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поступлению 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востребованной воспитательной системы для реализации современной молодежной политики;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детей 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работников, посетителей.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214290"/>
            <a:ext cx="4588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Основополагающие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312604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5766" y="1932878"/>
            <a:ext cx="6020628" cy="21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Дрофа Елена Владимировна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Карманов Андрей –капитан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Бисерова Полина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Серебрякова Ксения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Соболевская Карина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Никоненко Диана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04664"/>
            <a:ext cx="6506909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«КИБЕРЗАЩИТНИКИ»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4"/>
          <a:stretch/>
        </p:blipFill>
        <p:spPr>
          <a:xfrm>
            <a:off x="658022" y="2799483"/>
            <a:ext cx="5344361" cy="29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8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9600" y="1742701"/>
            <a:ext cx="6281997" cy="389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Дрофа Елена Владимировна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Скулкин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Кирилл – капитан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Масалитин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Гайдаревская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София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Бисерова Полина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Проценко Илья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Цаплина Мария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Клименко Вероника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Мартьянова Софья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Колесникова Виктория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Соболевская Карина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34806"/>
            <a:ext cx="4612160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«РОССИЯНЕ»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" y="2547665"/>
            <a:ext cx="5453744" cy="306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5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3221" y="1815745"/>
            <a:ext cx="6440556" cy="285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</a:t>
            </a:r>
            <a:r>
              <a:rPr lang="ru-RU" sz="21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Носачёва</a:t>
            </a: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Викторовна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Пустовой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Никита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Слепченко Антон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Федин Денис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Стадников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Никита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Островский Илья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Васильцов Илья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Косогов Борис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3221" y="554785"/>
            <a:ext cx="5187639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«КИБЕР СПОРТ»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214603"/>
            <a:ext cx="5583430" cy="37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7032" y="2072807"/>
            <a:ext cx="5679695" cy="1475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Шик Ольга Викторовна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Одинцова-Фролова Александра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Едомский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Дмитрий 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Сидорюк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Матвей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66588" y="476672"/>
            <a:ext cx="3892412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</a:t>
            </a:r>
            <a:r>
              <a:rPr lang="ru-RU" sz="27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ЭкоЛИС</a:t>
            </a: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0" y="1700323"/>
            <a:ext cx="3080661" cy="41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8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847" y="1888325"/>
            <a:ext cx="6820729" cy="355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Ткаченко Наталия Владимировна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Голубова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Юлия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Давтян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Авет</a:t>
            </a:r>
            <a:endParaRPr lang="ru-RU" sz="2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Козина Ксения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Пулин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Егор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Бутенко Изабелла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Хмелевская Вероника</a:t>
            </a:r>
          </a:p>
          <a:p>
            <a:pPr algn="r">
              <a:lnSpc>
                <a:spcPct val="107000"/>
              </a:lnSpc>
            </a:pP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Черненко Руслан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Гончарикова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Мишагина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76672"/>
            <a:ext cx="8372805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«Знатоки истории Донского края»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8" y="2679519"/>
            <a:ext cx="4776767" cy="2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25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8012" y="1793600"/>
            <a:ext cx="6566141" cy="21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 </a:t>
            </a:r>
            <a:r>
              <a:rPr lang="ru-RU" sz="2100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Теременцева</a:t>
            </a:r>
            <a:r>
              <a:rPr lang="ru-RU" sz="21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Лиана Станиславовна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Павлий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Иван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Деревянкин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Дмитрий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Плетнёв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Даниил</a:t>
            </a:r>
          </a:p>
          <a:p>
            <a:pPr algn="r">
              <a:lnSpc>
                <a:spcPct val="107000"/>
              </a:lnSpc>
            </a:pPr>
            <a:r>
              <a:rPr lang="ru-RU" sz="21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Едомский</a:t>
            </a:r>
            <a:r>
              <a:rPr lang="ru-RU" sz="2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Дмитрий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00227" y="476672"/>
            <a:ext cx="4423006" cy="536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«</a:t>
            </a:r>
            <a:r>
              <a:rPr lang="en-US" sz="2700" b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Codethirsty</a:t>
            </a:r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199459"/>
            <a:ext cx="4911635" cy="368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95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79949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Руководители </a:t>
            </a:r>
          </a:p>
          <a:p>
            <a:pPr algn="ctr"/>
            <a:r>
              <a:rPr lang="ru-RU" sz="2400" i="1" dirty="0" err="1">
                <a:latin typeface="Georgia" panose="02040502050405020303" pitchFamily="18" charset="0"/>
                <a:ea typeface="Calibri" panose="020F0502020204030204" pitchFamily="34" charset="0"/>
              </a:rPr>
              <a:t>Кагалькова</a:t>
            </a:r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 Анна Сергеевна 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Воронов Сергей Михайлович</a:t>
            </a:r>
            <a:endParaRPr lang="ru-RU" sz="2400" i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18112"/>
            <a:ext cx="25891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«ПАТРИОТ»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3766" y="793752"/>
            <a:ext cx="20425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5А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3230473"/>
            <a:ext cx="3572691" cy="2679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" y="3313066"/>
            <a:ext cx="3383281" cy="25374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31844" y="241484"/>
            <a:ext cx="238078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«БРОНЯ»</a:t>
            </a:r>
          </a:p>
        </p:txBody>
      </p:sp>
    </p:spTree>
    <p:extLst>
      <p:ext uri="{BB962C8B-B14F-4D97-AF65-F5344CB8AC3E}">
        <p14:creationId xmlns:p14="http://schemas.microsoft.com/office/powerpoint/2010/main" val="49839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0422" y="1695531"/>
            <a:ext cx="6205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Руководители 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Гориславец Светлана Владимировна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Мартынова Елена Ивановна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Мартынов Валерий Геннадьевич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096" y="1009156"/>
            <a:ext cx="25891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«ПАТРИОТ»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855354"/>
            <a:ext cx="20617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6А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" y="3509009"/>
            <a:ext cx="3252652" cy="2439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74" y="3448459"/>
            <a:ext cx="3326827" cy="24951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30056" y="308877"/>
            <a:ext cx="31447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«ЯСТРЕБЫ»</a:t>
            </a:r>
          </a:p>
        </p:txBody>
      </p:sp>
    </p:spTree>
    <p:extLst>
      <p:ext uri="{BB962C8B-B14F-4D97-AF65-F5344CB8AC3E}">
        <p14:creationId xmlns:p14="http://schemas.microsoft.com/office/powerpoint/2010/main" val="36718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021" y="1554739"/>
            <a:ext cx="48301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Руководитель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Величко Татьяна Анатольевна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954" y="921945"/>
            <a:ext cx="1856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«СКИФ»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6275" y="781254"/>
            <a:ext cx="20377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5Б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44" y="2636485"/>
            <a:ext cx="4020526" cy="3182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" y="2760080"/>
            <a:ext cx="4062620" cy="30841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53307" y="264456"/>
            <a:ext cx="264207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«ОРЛЯТА»</a:t>
            </a:r>
          </a:p>
        </p:txBody>
      </p:sp>
    </p:spTree>
    <p:extLst>
      <p:ext uri="{BB962C8B-B14F-4D97-AF65-F5344CB8AC3E}">
        <p14:creationId xmlns:p14="http://schemas.microsoft.com/office/powerpoint/2010/main" val="13298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7035" y="1709587"/>
            <a:ext cx="33281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Руководитель</a:t>
            </a:r>
          </a:p>
          <a:p>
            <a:pPr algn="ctr"/>
            <a:r>
              <a:rPr lang="ru-RU" sz="2400" i="1" dirty="0" err="1">
                <a:latin typeface="Georgia" panose="02040502050405020303" pitchFamily="18" charset="0"/>
                <a:ea typeface="Calibri" panose="020F0502020204030204" pitchFamily="34" charset="0"/>
              </a:rPr>
              <a:t>Бадя</a:t>
            </a:r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 Кира Борисовна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025" y="966682"/>
            <a:ext cx="1856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«СКИФ»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865784"/>
            <a:ext cx="20425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5В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3116276"/>
            <a:ext cx="4014156" cy="2649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/>
          <a:stretch/>
        </p:blipFill>
        <p:spPr>
          <a:xfrm>
            <a:off x="4646683" y="3116276"/>
            <a:ext cx="4130138" cy="26493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96540" y="229307"/>
            <a:ext cx="257153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«РАКЕТА»</a:t>
            </a:r>
          </a:p>
        </p:txBody>
      </p:sp>
    </p:spTree>
    <p:extLst>
      <p:ext uri="{BB962C8B-B14F-4D97-AF65-F5344CB8AC3E}">
        <p14:creationId xmlns:p14="http://schemas.microsoft.com/office/powerpoint/2010/main" val="311776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2200" y="457200"/>
            <a:ext cx="4596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IT-инфраструктура школы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256690"/>
              </p:ext>
            </p:extLst>
          </p:nvPr>
        </p:nvGraphicFramePr>
        <p:xfrm>
          <a:off x="285720" y="1357298"/>
          <a:ext cx="8501122" cy="4929220"/>
        </p:xfrm>
        <a:graphic>
          <a:graphicData uri="http://schemas.openxmlformats.org/drawingml/2006/table">
            <a:tbl>
              <a:tblPr/>
              <a:tblGrid>
                <a:gridCol w="6500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Компьютеры (в том числе персональные)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3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Периферийные технические устройства: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мультимедиапроектор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сканер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принтер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интерактивные доски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Локальная сеть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6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Учебные кабинеты, оснащенные компьютерами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5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6880" y="1813174"/>
            <a:ext cx="4538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Руководитель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Матюхина Ольга Васильевна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305" y="1003258"/>
            <a:ext cx="1856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«СКИФ»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3360" y="758454"/>
            <a:ext cx="20569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6Б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8398"/>
          <a:stretch/>
        </p:blipFill>
        <p:spPr>
          <a:xfrm>
            <a:off x="241663" y="3195259"/>
            <a:ext cx="3781697" cy="2674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27" y="3183825"/>
            <a:ext cx="3491945" cy="26205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01860" y="131038"/>
            <a:ext cx="365837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«МАКСИМУМ»</a:t>
            </a:r>
          </a:p>
        </p:txBody>
      </p:sp>
    </p:spTree>
    <p:extLst>
      <p:ext uri="{BB962C8B-B14F-4D97-AF65-F5344CB8AC3E}">
        <p14:creationId xmlns:p14="http://schemas.microsoft.com/office/powerpoint/2010/main" val="31276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9172" y="1478949"/>
            <a:ext cx="49119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Руководитель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Хомякова Наталья Николаевна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585" y="939240"/>
            <a:ext cx="1856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latin typeface="Georgia" panose="02040502050405020303" pitchFamily="18" charset="0"/>
                <a:ea typeface="Calibri" panose="020F0502020204030204" pitchFamily="34" charset="0"/>
              </a:rPr>
              <a:t>«СКИФ»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700826"/>
            <a:ext cx="20249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7А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" y="2940775"/>
            <a:ext cx="3884139" cy="2922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39" y="2940776"/>
            <a:ext cx="4042955" cy="3043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2989" y="123745"/>
            <a:ext cx="358143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«СОЗВЕЗДИЕ»</a:t>
            </a:r>
          </a:p>
        </p:txBody>
      </p:sp>
    </p:spTree>
    <p:extLst>
      <p:ext uri="{BB962C8B-B14F-4D97-AF65-F5344CB8AC3E}">
        <p14:creationId xmlns:p14="http://schemas.microsoft.com/office/powerpoint/2010/main" val="320279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543" y="1644781"/>
            <a:ext cx="4153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Руководитель</a:t>
            </a:r>
          </a:p>
          <a:p>
            <a:pPr algn="ctr"/>
            <a:r>
              <a:rPr lang="ru-RU" sz="2400" i="1" dirty="0">
                <a:latin typeface="Georgia" panose="02040502050405020303" pitchFamily="18" charset="0"/>
                <a:ea typeface="Calibri" panose="020F0502020204030204" pitchFamily="34" charset="0"/>
              </a:rPr>
              <a:t>Усенко Надежда Сергеевна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999436"/>
            <a:ext cx="1856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>
                <a:latin typeface="Georgia" panose="02040502050405020303" pitchFamily="18" charset="0"/>
                <a:ea typeface="Calibri" panose="020F0502020204030204" pitchFamily="34" charset="0"/>
              </a:rPr>
              <a:t>«СКИФ» </a:t>
            </a:r>
            <a:endParaRPr lang="ru-RU" sz="2700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7432" y="722437"/>
            <a:ext cx="20665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latin typeface="Georgia" panose="02040502050405020303" pitchFamily="18" charset="0"/>
                <a:ea typeface="Calibri" panose="020F0502020204030204" pitchFamily="34" charset="0"/>
              </a:rPr>
              <a:t>8Б класс </a:t>
            </a:r>
            <a:endParaRPr lang="ru-RU" sz="3000" b="1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89" y="2865180"/>
            <a:ext cx="4082318" cy="2978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/>
          <a:stretch/>
        </p:blipFill>
        <p:spPr>
          <a:xfrm>
            <a:off x="274319" y="2865180"/>
            <a:ext cx="4231394" cy="29788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47431" y="214605"/>
            <a:ext cx="213391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«</a:t>
            </a:r>
            <a:r>
              <a:rPr lang="ru-RU" sz="3300" b="1" dirty="0" err="1">
                <a:latin typeface="Georgia" panose="02040502050405020303" pitchFamily="18" charset="0"/>
                <a:ea typeface="Calibri" panose="020F0502020204030204" pitchFamily="34" charset="0"/>
              </a:rPr>
              <a:t>ЛИСы</a:t>
            </a:r>
            <a:r>
              <a:rPr lang="ru-RU" sz="3300" b="1" dirty="0">
                <a:latin typeface="Georgia" panose="02040502050405020303" pitchFamily="18" charset="0"/>
                <a:ea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6480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6896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Экспериментальная апробация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УМК «История Донского края»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в рамках образовательного проекта </a:t>
            </a:r>
          </a:p>
          <a:p>
            <a:pPr algn="ctr"/>
            <a:r>
              <a:rPr lang="ru-RU" sz="2400" b="1" dirty="0" smtClean="0">
                <a:latin typeface="Georgia" panose="02040502050405020303" pitchFamily="18" charset="0"/>
              </a:rPr>
              <a:t>«Донской край – наш общий дом»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8148" y="1953230"/>
            <a:ext cx="3081867" cy="231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2"/>
          <a:stretch/>
        </p:blipFill>
        <p:spPr>
          <a:xfrm rot="5400000">
            <a:off x="952917" y="4294830"/>
            <a:ext cx="2185683" cy="2282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5185" y="3528030"/>
            <a:ext cx="3581400" cy="2686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925" y="2302517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0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Финансово-экономическая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633702"/>
              </p:ext>
            </p:extLst>
          </p:nvPr>
        </p:nvGraphicFramePr>
        <p:xfrm>
          <a:off x="179512" y="639852"/>
          <a:ext cx="8784976" cy="61791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418112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1829112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426956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73599022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063667102"/>
                    </a:ext>
                  </a:extLst>
                </a:gridCol>
              </a:tblGrid>
              <a:tr h="4511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Вопросы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2023 на 01.06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1435224191"/>
                  </a:ext>
                </a:extLst>
              </a:tr>
              <a:tr h="289927">
                <a:tc>
                  <a:txBody>
                    <a:bodyPr/>
                    <a:lstStyle/>
                    <a:p>
                      <a:pPr marL="8890" marR="139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тыс.руб.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тыс.руб.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тыс.руб.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тыс.руб.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281749005"/>
                  </a:ext>
                </a:extLst>
              </a:tr>
              <a:tr h="511594">
                <a:tc>
                  <a:txBody>
                    <a:bodyPr/>
                    <a:lstStyle/>
                    <a:p>
                      <a:pPr marL="8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 средств учредителя в рублях в год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32306,74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36364,61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47707,65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20 576,35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1038927281"/>
                  </a:ext>
                </a:extLst>
              </a:tr>
              <a:tr h="460908">
                <a:tc>
                  <a:txBody>
                    <a:bodyPr/>
                    <a:lstStyle/>
                    <a:p>
                      <a:pPr marL="444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Количество внебюджетных средств в рублях в год: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340,85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396,45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469,68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341,0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1685871911"/>
                  </a:ext>
                </a:extLst>
              </a:tr>
              <a:tr h="342640">
                <a:tc>
                  <a:txBody>
                    <a:bodyPr/>
                    <a:lstStyle/>
                    <a:p>
                      <a:pPr marL="8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• дополнительные платные услуги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276,0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228,0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276,0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156,00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285336413"/>
                  </a:ext>
                </a:extLst>
              </a:tr>
              <a:tr h="1161288">
                <a:tc>
                  <a:txBody>
                    <a:bodyPr/>
                    <a:lstStyle/>
                    <a:p>
                      <a:pPr marL="107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• добровольные пожертвования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64,85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43,00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120,0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38,00 смета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100,00 тагмет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7,23 макулат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48,45 взносы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50,0 </a:t>
                      </a:r>
                      <a:r>
                        <a:rPr lang="ru-RU" sz="1800" dirty="0" err="1">
                          <a:effectLst/>
                        </a:rPr>
                        <a:t>тагмет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60,0 </a:t>
                      </a:r>
                      <a:r>
                        <a:rPr lang="ru-RU" sz="1800" dirty="0">
                          <a:effectLst/>
                        </a:rPr>
                        <a:t>Открытие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68,5 </a:t>
                      </a:r>
                      <a:r>
                        <a:rPr lang="ru-RU" sz="1800" dirty="0" smtClean="0">
                          <a:effectLst/>
                        </a:rPr>
                        <a:t>взносы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6</a:t>
                      </a:r>
                      <a:r>
                        <a:rPr lang="ru-RU" sz="1800" dirty="0" smtClean="0">
                          <a:effectLst/>
                        </a:rPr>
                        <a:t>,5 взнос</a:t>
                      </a: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3522800665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marL="107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 материально-техническое снабжение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686,34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414,30 (РФ)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267,20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(РФ)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42,5 (УО)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1029255301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marL="8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 комплектование библиотечного фонда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407,5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417,9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404,15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2983,0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2907237329"/>
                  </a:ext>
                </a:extLst>
              </a:tr>
              <a:tr h="319661">
                <a:tc>
                  <a:txBody>
                    <a:bodyPr/>
                    <a:lstStyle/>
                    <a:p>
                      <a:pPr marL="120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 коммунальные платежи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1216,28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1519,1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1362,5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1183,31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1687595764"/>
                  </a:ext>
                </a:extLst>
              </a:tr>
              <a:tr h="329123">
                <a:tc>
                  <a:txBody>
                    <a:bodyPr/>
                    <a:lstStyle/>
                    <a:p>
                      <a:pPr marL="88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 повышение квалификации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3,6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15,8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3,6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11,8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957307754"/>
                  </a:ext>
                </a:extLst>
              </a:tr>
              <a:tr h="6767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802380" algn="l"/>
                        </a:tabLst>
                      </a:pPr>
                      <a:r>
                        <a:rPr lang="ru-RU" sz="1800" spc="-10" dirty="0">
                          <a:effectLst/>
                        </a:rPr>
                        <a:t>Фонд </a:t>
                      </a:r>
                      <a:r>
                        <a:rPr lang="ru-RU" sz="1800" spc="-10" dirty="0" smtClean="0">
                          <a:effectLst/>
                        </a:rPr>
                        <a:t>оплаты</a:t>
                      </a:r>
                      <a:r>
                        <a:rPr lang="ru-RU" sz="1800" spc="-10" baseline="0" dirty="0" smtClean="0">
                          <a:effectLst/>
                        </a:rPr>
                        <a:t> т</a:t>
                      </a:r>
                      <a:r>
                        <a:rPr lang="ru-RU" sz="1800" spc="-10" dirty="0" smtClean="0">
                          <a:effectLst/>
                        </a:rPr>
                        <a:t>руда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25446,68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24843,18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25189,89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12662</a:t>
                      </a:r>
                      <a:r>
                        <a:rPr lang="ru-RU" sz="1800" dirty="0">
                          <a:effectLst/>
                        </a:rPr>
                        <a:t>,</a:t>
                      </a:r>
                      <a:r>
                        <a:rPr lang="en-US" sz="1800" dirty="0">
                          <a:effectLst/>
                        </a:rPr>
                        <a:t>71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848" marR="19848" marT="0" marB="0"/>
                </a:tc>
                <a:extLst>
                  <a:ext uri="{0D108BD9-81ED-4DB2-BD59-A6C34878D82A}">
                    <a16:rowId xmlns:a16="http://schemas.microsoft.com/office/drawing/2014/main" val="2791206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717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61175"/>
              </p:ext>
            </p:extLst>
          </p:nvPr>
        </p:nvGraphicFramePr>
        <p:xfrm>
          <a:off x="179512" y="980728"/>
          <a:ext cx="8784976" cy="5472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6112">
                  <a:extLst>
                    <a:ext uri="{9D8B030D-6E8A-4147-A177-3AD203B41FA5}">
                      <a16:colId xmlns:a16="http://schemas.microsoft.com/office/drawing/2014/main" val="3515433035"/>
                    </a:ext>
                  </a:extLst>
                </a:gridCol>
                <a:gridCol w="3578864">
                  <a:extLst>
                    <a:ext uri="{9D8B030D-6E8A-4147-A177-3AD203B41FA5}">
                      <a16:colId xmlns:a16="http://schemas.microsoft.com/office/drawing/2014/main" val="3874468342"/>
                    </a:ext>
                  </a:extLst>
                </a:gridCol>
              </a:tblGrid>
              <a:tr h="507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Сумма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78272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Ремонт </a:t>
                      </a:r>
                      <a:r>
                        <a:rPr lang="ru-RU" sz="2400" dirty="0" smtClean="0">
                          <a:effectLst/>
                        </a:rPr>
                        <a:t>библиотеки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115250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7015792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Жалюзи в </a:t>
                      </a:r>
                      <a:r>
                        <a:rPr lang="ru-RU" sz="2400" dirty="0" smtClean="0">
                          <a:effectLst/>
                        </a:rPr>
                        <a:t>здании начальной школы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12500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033819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Обустройство кабинета </a:t>
                      </a:r>
                      <a:r>
                        <a:rPr lang="ru-RU" sz="2400" dirty="0">
                          <a:effectLst/>
                        </a:rPr>
                        <a:t>психолога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17000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477672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Шкаф на первый этаж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31000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42267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Мячи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8900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517239"/>
                  </a:ext>
                </a:extLst>
              </a:tr>
              <a:tr h="9087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Подписка на журналы и методическую литературу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14596  рублей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235865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Учебники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15500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3347541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Курсы переподготовки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13900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1318681"/>
                  </a:ext>
                </a:extLst>
              </a:tr>
              <a:tr h="5070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Схемы (доступная среда)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10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28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562006"/>
              </p:ext>
            </p:extLst>
          </p:nvPr>
        </p:nvGraphicFramePr>
        <p:xfrm>
          <a:off x="323528" y="908720"/>
          <a:ext cx="8640960" cy="5688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766">
                  <a:extLst>
                    <a:ext uri="{9D8B030D-6E8A-4147-A177-3AD203B41FA5}">
                      <a16:colId xmlns:a16="http://schemas.microsoft.com/office/drawing/2014/main" val="3646323055"/>
                    </a:ext>
                  </a:extLst>
                </a:gridCol>
                <a:gridCol w="3520194">
                  <a:extLst>
                    <a:ext uri="{9D8B030D-6E8A-4147-A177-3AD203B41FA5}">
                      <a16:colId xmlns:a16="http://schemas.microsoft.com/office/drawing/2014/main" val="3186145705"/>
                    </a:ext>
                  </a:extLst>
                </a:gridCol>
              </a:tblGrid>
              <a:tr h="4286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Суммы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8598046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Электрика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10100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5134592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Ремонт двух зданий лицея летом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42000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7049366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Текущий ремонт, </a:t>
                      </a:r>
                      <a:r>
                        <a:rPr lang="ru-RU" sz="2400" dirty="0" err="1">
                          <a:effectLst/>
                        </a:rPr>
                        <a:t>хоз.нужды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49600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9540645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Чистка канализации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70000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8230878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Дезинсекция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6200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6311470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Смета тамбур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512620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Счётчик в буфет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4540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7076394"/>
                  </a:ext>
                </a:extLst>
              </a:tr>
              <a:tr h="4480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Замена ламп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29000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2157299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Вывоз мусора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36000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673602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Покос травы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21400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5233690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Щебень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8500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1737478"/>
                  </a:ext>
                </a:extLst>
              </a:tr>
              <a:tr h="428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Архив шкафы</a:t>
                      </a:r>
                      <a:endParaRPr lang="ru-RU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770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564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51606"/>
              </p:ext>
            </p:extLst>
          </p:nvPr>
        </p:nvGraphicFramePr>
        <p:xfrm>
          <a:off x="323528" y="638364"/>
          <a:ext cx="8640960" cy="5999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766">
                  <a:extLst>
                    <a:ext uri="{9D8B030D-6E8A-4147-A177-3AD203B41FA5}">
                      <a16:colId xmlns:a16="http://schemas.microsoft.com/office/drawing/2014/main" val="874750025"/>
                    </a:ext>
                  </a:extLst>
                </a:gridCol>
                <a:gridCol w="3520194">
                  <a:extLst>
                    <a:ext uri="{9D8B030D-6E8A-4147-A177-3AD203B41FA5}">
                      <a16:colId xmlns:a16="http://schemas.microsoft.com/office/drawing/2014/main" val="3488629225"/>
                    </a:ext>
                  </a:extLst>
                </a:gridCol>
              </a:tblGrid>
              <a:tr h="471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Суммы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5198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Организация 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  <a:r>
                        <a:rPr lang="ru-RU" sz="2400" dirty="0">
                          <a:effectLst/>
                        </a:rPr>
                        <a:t>ГИА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</a:t>
                      </a:r>
                      <a:r>
                        <a:rPr lang="ru-RU" sz="2400" dirty="0" smtClean="0">
                          <a:effectLst/>
                        </a:rPr>
                        <a:t>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8360360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Автобусы (экскурсии)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12000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75216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Медикаменты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5000 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33808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Уроки</a:t>
                      </a:r>
                      <a:r>
                        <a:rPr lang="ru-RU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технологии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18900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548542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Комп. комплектующие и ремонт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65940 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39011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Стремянка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940822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Ремонт подоконников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2541536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Ремонт видеокамер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4870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111917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Оплата сайта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16300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007564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Ремонт</a:t>
                      </a:r>
                      <a:r>
                        <a:rPr lang="ru-RU" sz="2400" baseline="0" dirty="0" smtClean="0">
                          <a:effectLst/>
                        </a:rPr>
                        <a:t> пожарной и тревожной кнопок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5475815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Представительские расходы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69500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3196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2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счёт внебюджетных средств лицей приобрёл: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191930"/>
              </p:ext>
            </p:extLst>
          </p:nvPr>
        </p:nvGraphicFramePr>
        <p:xfrm>
          <a:off x="323528" y="638364"/>
          <a:ext cx="8640960" cy="5760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766">
                  <a:extLst>
                    <a:ext uri="{9D8B030D-6E8A-4147-A177-3AD203B41FA5}">
                      <a16:colId xmlns:a16="http://schemas.microsoft.com/office/drawing/2014/main" val="874750025"/>
                    </a:ext>
                  </a:extLst>
                </a:gridCol>
                <a:gridCol w="3520194">
                  <a:extLst>
                    <a:ext uri="{9D8B030D-6E8A-4147-A177-3AD203B41FA5}">
                      <a16:colId xmlns:a16="http://schemas.microsoft.com/office/drawing/2014/main" val="3488629225"/>
                    </a:ext>
                  </a:extLst>
                </a:gridCol>
              </a:tblGrid>
              <a:tr h="471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Траты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Суммы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15198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Майки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12000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8360360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Патриоты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11000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75216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Ёлка + подарки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6500 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338084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Алфавитная книга 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1600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5548542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Термометры</a:t>
                      </a:r>
                      <a:endParaRPr lang="ru-RU" sz="2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7830 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39011"/>
                  </a:ext>
                </a:extLst>
              </a:tr>
              <a:tr h="471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Успех года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23500 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940822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Саженцы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2541536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Бензокоса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11000 </a:t>
                      </a:r>
                      <a:r>
                        <a:rPr lang="ru-RU" sz="2400" dirty="0">
                          <a:effectLst/>
                        </a:rPr>
                        <a:t>рублей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111917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6007564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5475815"/>
                  </a:ext>
                </a:extLst>
              </a:tr>
              <a:tr h="4925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319676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23728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539946,00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81423" y="583589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802426,00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98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323528" y="764704"/>
            <a:ext cx="83058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Нерешённые проблемы лицея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Необходимо проведение текущего ремонта здания и прилегающей территории, а именно: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потолков в рекреации 2 этажа основного здания и рекреации здания начальной школы.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асфальтового покрытия дорожки вокруг основного здания.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Ремонт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асфальтового покрытия подъездов к мусоросборникам лицея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.</a:t>
            </a:r>
            <a:endParaRPr lang="ru-RU" sz="2800" dirty="0">
              <a:latin typeface="Times New Roman" pitchFamily="18" charset="0"/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4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115616" y="2132275"/>
            <a:ext cx="8028384" cy="250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1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спортивный зал</a:t>
            </a:r>
          </a:p>
          <a:p>
            <a:pPr lvl="0" algn="just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ru-RU" sz="2800" dirty="0" smtClean="0">
                <a:ea typeface="Calibri" pitchFamily="34" charset="0"/>
                <a:cs typeface="Arial" pitchFamily="34" charset="0"/>
              </a:rPr>
              <a:t>–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 многофункциональная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спортивная площадка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полоса препятствий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стадион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381000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Условия для занятий физкультурой и спортом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9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77447" y="289248"/>
            <a:ext cx="88392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реализации программы лицея на следующий год и в среднесрочной перспективе: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предстоящем году лицей продолжит работу по реализации программы развития лицея. Для этого ставит перед собой следующие задачи: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реализовать план работы с одаренными детьми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 реализовать план мероприятий по совершенствованию информационно-экономического образования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создать условия по приобщению обучающихся к духовно-нравственным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социокультурным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ценностям родного края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07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04800" y="0"/>
            <a:ext cx="8001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Новые проекты, программы и технологии: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в предстоящем году лицей продолжит реализацию проектов: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Областная инновационная площадка по теме «Обеспечение профессионального роста педагогов средствами технологии индивидуального образовательного маршрута»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Городская инновационная площадка для реализации проекта «Стратегии смыслового чтения и формирования читательской грамотности как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метапредметный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результат общего образования в контексте ФГОС»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Лицейский проект «Управление проектом»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09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6800" y="404664"/>
            <a:ext cx="32509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i="1" spc="4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– команда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801" t="23478" r="57514" b="17013"/>
          <a:stretch/>
        </p:blipFill>
        <p:spPr>
          <a:xfrm>
            <a:off x="875949" y="2363952"/>
            <a:ext cx="1680851" cy="2858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96" y="2058994"/>
            <a:ext cx="4624180" cy="346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3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8" y="857250"/>
            <a:ext cx="7710044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20763387">
            <a:off x="6951146" y="5112303"/>
            <a:ext cx="20733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i="1" spc="4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</a:p>
        </p:txBody>
      </p:sp>
    </p:spTree>
    <p:extLst>
      <p:ext uri="{BB962C8B-B14F-4D97-AF65-F5344CB8AC3E}">
        <p14:creationId xmlns:p14="http://schemas.microsoft.com/office/powerpoint/2010/main" val="90868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2852" y="548680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Организация летнего отдыха детей: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период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01.06.2023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22.06.2023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лицее организован лагерь с дневным пребыванием детей, срок реализации – 1 смена</a:t>
            </a:r>
          </a:p>
        </p:txBody>
      </p:sp>
      <p:pic>
        <p:nvPicPr>
          <p:cNvPr id="1026" name="Picture 2" descr="http://info-litsey7.ru/wp-content/uploads/sKvaY2p3vQ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50483"/>
            <a:ext cx="3054524" cy="40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nfo-litsey7.ru/wp-content/uploads/0xW9pjqGMf8-771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64562"/>
            <a:ext cx="3241210" cy="430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0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8600" y="26313"/>
            <a:ext cx="8915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Организация питания: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в лицее организовано горячее питание на основании договора между лицеем и ИП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Амелиной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Т.Г.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Для организации питания используются средства родительской платы, местного бюджета. Бесплатным питанием обеспечены: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дети из малообеспеченных семей –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60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человек;</a:t>
            </a:r>
          </a:p>
          <a:p>
            <a:pPr lvl="0" eaLnBrk="0" hangingPunct="0"/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дети инвалиды –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6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человек;</a:t>
            </a:r>
          </a:p>
          <a:p>
            <a:pPr lvl="0" eaLnBrk="0" hangingPunct="0"/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– 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Arial" pitchFamily="34" charset="0"/>
              </a:rPr>
              <a:t>все обучающиеся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Arial" pitchFamily="34" charset="0"/>
              </a:rPr>
              <a:t>1-4 классов.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Для проверки качества питания в лицее создана и функционирует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бракеражная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комиссия и комиссия по контролю качества питания.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17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b4da563ae64d6e9c41d9c6445b11c997e54a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3209</Words>
  <Application>Microsoft Office PowerPoint</Application>
  <PresentationFormat>Экран (4:3)</PresentationFormat>
  <Paragraphs>769</Paragraphs>
  <Slides>73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Arial</vt:lpstr>
      <vt:lpstr>Arial Cyr</vt:lpstr>
      <vt:lpstr>Calibri</vt:lpstr>
      <vt:lpstr>Georgia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 снова в школу</dc:title>
  <dc:creator>obstinate</dc:creator>
  <dc:description>Шаблон презентации с сайта https://presentation-creation.ru/</dc:description>
  <cp:lastModifiedBy>79043</cp:lastModifiedBy>
  <cp:revision>1352</cp:revision>
  <cp:lastPrinted>2023-09-05T13:28:15Z</cp:lastPrinted>
  <dcterms:created xsi:type="dcterms:W3CDTF">2018-02-25T09:09:03Z</dcterms:created>
  <dcterms:modified xsi:type="dcterms:W3CDTF">2023-09-05T13:30:30Z</dcterms:modified>
</cp:coreProperties>
</file>