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8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F238-EE70-4690-8A76-815EC1F80FED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8BBF4-2472-46FC-8C3E-ACCCB23D67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F238-EE70-4690-8A76-815EC1F80FED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8BBF4-2472-46FC-8C3E-ACCCB23D67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F238-EE70-4690-8A76-815EC1F80FED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8BBF4-2472-46FC-8C3E-ACCCB23D67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F238-EE70-4690-8A76-815EC1F80FED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8BBF4-2472-46FC-8C3E-ACCCB23D67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F238-EE70-4690-8A76-815EC1F80FED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8BBF4-2472-46FC-8C3E-ACCCB23D67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F238-EE70-4690-8A76-815EC1F80FED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8BBF4-2472-46FC-8C3E-ACCCB23D67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F238-EE70-4690-8A76-815EC1F80FED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8BBF4-2472-46FC-8C3E-ACCCB23D67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F238-EE70-4690-8A76-815EC1F80FED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8BBF4-2472-46FC-8C3E-ACCCB23D67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F238-EE70-4690-8A76-815EC1F80FED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8BBF4-2472-46FC-8C3E-ACCCB23D67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F238-EE70-4690-8A76-815EC1F80FED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8BBF4-2472-46FC-8C3E-ACCCB23D67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F238-EE70-4690-8A76-815EC1F80FED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8BBF4-2472-46FC-8C3E-ACCCB23D67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AF238-EE70-4690-8A76-815EC1F80FED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8BBF4-2472-46FC-8C3E-ACCCB23D67E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Основные методы обеспечения безопасности условий труда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2844" y="357166"/>
            <a:ext cx="885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Муниципальное общеобразовательное бюджетное учреждение лицей №7</a:t>
            </a:r>
            <a:endParaRPr lang="ru-RU" sz="2400" dirty="0"/>
          </a:p>
        </p:txBody>
      </p:sp>
      <p:pic>
        <p:nvPicPr>
          <p:cNvPr id="24578" name="Picture 2" descr="https://okbp.by/images/articles/ohrana_truda-t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857628"/>
            <a:ext cx="2928958" cy="2196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571612"/>
            <a:ext cx="850112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4. Оценка профессионального риска и разработка мер по его </a:t>
            </a:r>
            <a:r>
              <a:rPr lang="ru-RU" sz="2400" b="1" dirty="0" smtClean="0"/>
              <a:t>снижению</a:t>
            </a:r>
            <a:endParaRPr lang="ru-RU" sz="2400" dirty="0"/>
          </a:p>
          <a:p>
            <a:pPr algn="ctr"/>
            <a:r>
              <a:rPr lang="ru-RU" sz="2400" dirty="0"/>
              <a:t>Организационно-технические, санитарно-гигиенические меры по снижению профессионального риска, а при их недостаточности – разработка мер по защите временем: установление сокращенной продолжительности рабочего дня, недели, дополнительного отпуска, ограничение стажа работы в данных условиях, предоставление досрочных профессиональных пенсий.</a:t>
            </a:r>
          </a:p>
        </p:txBody>
      </p:sp>
      <p:pic>
        <p:nvPicPr>
          <p:cNvPr id="3" name="Рисунок 2" descr="https://gunsfriend.ru/wp-content/uploads/7/d/5/7d5193aa76f62b9c2feb3a92d981db48.jpeg"/>
          <p:cNvPicPr/>
          <p:nvPr/>
        </p:nvPicPr>
        <p:blipFill>
          <a:blip r:embed="rId2"/>
          <a:srcRect l="81158" t="68951" r="1199"/>
          <a:stretch>
            <a:fillRect/>
          </a:stretch>
        </p:blipFill>
        <p:spPr bwMode="auto">
          <a:xfrm>
            <a:off x="6929454" y="4643446"/>
            <a:ext cx="1833568" cy="2024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214422"/>
            <a:ext cx="85011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5. Договорное регулирование мер по защите работников от </a:t>
            </a:r>
            <a:r>
              <a:rPr lang="ru-RU" sz="2400" b="1" dirty="0" smtClean="0"/>
              <a:t>профессиональных </a:t>
            </a:r>
            <a:r>
              <a:rPr lang="ru-RU" sz="2400" b="1" dirty="0"/>
              <a:t>рисков</a:t>
            </a:r>
            <a:endParaRPr lang="ru-RU" sz="2400" dirty="0"/>
          </a:p>
          <a:p>
            <a:pPr algn="ctr"/>
            <a:r>
              <a:rPr lang="ru-RU" sz="2400" dirty="0"/>
              <a:t>Включение соответствующих мероприятий в качестве раздела в коллективный договор, разработка соглашений по охране труда, четкое оформление обязанностей и прав работника и работодателя в части охраны труда в трудовых договорах.</a:t>
            </a:r>
          </a:p>
        </p:txBody>
      </p:sp>
      <p:sp>
        <p:nvSpPr>
          <p:cNvPr id="4098" name="AutoShape 2" descr="https://rostov-gorod.ru/upload/medialibrary/631/upravlenie-professionalnymi-riskami-i-obespechenie-bezopasnykh-usloviy-truda-img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 descr="https://sun9-34.userapi.com/s/v1/ig2/aVI28jDnFNsWbnnAowqPAk-x_zoekwv4EG1fAJU_lm_EEpEDagc1ATDQ0jM9bLC346xXsxuBtjfukiZGn0IEVoJJ.jpg?size=604x389&amp;quality=95&amp;type=album"/>
          <p:cNvPicPr/>
          <p:nvPr/>
        </p:nvPicPr>
        <p:blipFill>
          <a:blip r:embed="rId2"/>
          <a:srcRect l="57781" t="17995"/>
          <a:stretch>
            <a:fillRect/>
          </a:stretch>
        </p:blipFill>
        <p:spPr bwMode="auto">
          <a:xfrm>
            <a:off x="3357554" y="3643314"/>
            <a:ext cx="2428875" cy="3038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428736"/>
            <a:ext cx="78581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6. Страхование профессиональных рисков</a:t>
            </a:r>
            <a:endParaRPr lang="ru-RU" sz="2400" dirty="0"/>
          </a:p>
          <a:p>
            <a:pPr algn="ctr"/>
            <a:r>
              <a:rPr lang="ru-RU" sz="2400" dirty="0"/>
              <a:t>Страхование профессиональных рисков и компенсация </a:t>
            </a:r>
            <a:r>
              <a:rPr lang="ru-RU" sz="2400" dirty="0" smtClean="0"/>
              <a:t>нанесенного </a:t>
            </a:r>
            <a:r>
              <a:rPr lang="ru-RU" sz="2400" dirty="0"/>
              <a:t>работнику ущерба при наступлении страхового случая (подтвержденного в установленном порядке факта повреждения здоровья).</a:t>
            </a:r>
          </a:p>
        </p:txBody>
      </p:sp>
      <p:pic>
        <p:nvPicPr>
          <p:cNvPr id="3074" name="Picture 2" descr="https://sun9-80.userapi.com/impg/c858432/v858432584/14d843/my2AVmAXdzE.jpg?size=627x307&amp;quality=96&amp;sign=62657e6b8d90e75ddd8c9abe58870ef7&amp;c_uniq_tag=-OPWFtw_ex0PtpMnRhuALoqjzvag3ReIyL5mLSr_ZFE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643314"/>
            <a:ext cx="5972175" cy="292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428736"/>
            <a:ext cx="81439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7. Экономическое стимулирование</a:t>
            </a:r>
            <a:endParaRPr lang="ru-RU" sz="2800" dirty="0"/>
          </a:p>
          <a:p>
            <a:pPr algn="ctr"/>
            <a:r>
              <a:rPr lang="ru-RU" sz="2800" dirty="0"/>
              <a:t>Экономическое стимулирование работодателей к защите </a:t>
            </a:r>
            <a:r>
              <a:rPr lang="ru-RU" sz="2800" dirty="0" smtClean="0"/>
              <a:t>работников </a:t>
            </a:r>
            <a:r>
              <a:rPr lang="ru-RU" sz="2800" dirty="0"/>
              <a:t>от профессиональных рисков.</a:t>
            </a:r>
          </a:p>
        </p:txBody>
      </p:sp>
      <p:pic>
        <p:nvPicPr>
          <p:cNvPr id="2050" name="Picture 2" descr="https://stroysoyuz.ru/upload/medialibrary/534/5343fb61614096af4ffa4a19ed2e8f93.jpg"/>
          <p:cNvPicPr>
            <a:picLocks noChangeAspect="1" noChangeArrowheads="1"/>
          </p:cNvPicPr>
          <p:nvPr/>
        </p:nvPicPr>
        <p:blipFill>
          <a:blip r:embed="rId2"/>
          <a:srcRect l="53334" t="54825" r="5832" b="10087"/>
          <a:stretch>
            <a:fillRect/>
          </a:stretch>
        </p:blipFill>
        <p:spPr bwMode="auto">
          <a:xfrm>
            <a:off x="2571736" y="3643314"/>
            <a:ext cx="3500462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474345"/>
            <a:ext cx="878687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Система организационно-технических, санитарно-гигиенических и иных мероприятий, обеспечивающих безопасность условий труда и безопасность производственной деятельности, должна постоянно анализироваться, оцениваться и совершенствоваться. Предпочтение следует отдавать тем мероприятиям, которые дают в целом наибольший возможный эффект.</a:t>
            </a:r>
          </a:p>
          <a:p>
            <a:pPr algn="ctr"/>
            <a:r>
              <a:rPr lang="ru-RU" sz="2400" dirty="0"/>
              <a:t>Мероприятия по обеспечению различных видов безопасности находятся в неразрывной взаимосвязи и направлены на решение главной задачи – обеспечение безопасных и здоровых условий труда.</a:t>
            </a:r>
          </a:p>
          <a:p>
            <a:pPr algn="ctr"/>
            <a:r>
              <a:rPr lang="ru-RU" sz="2400" dirty="0"/>
              <a:t>Главным </a:t>
            </a:r>
            <a:r>
              <a:rPr lang="ru-RU" sz="2400"/>
              <a:t>критерием </a:t>
            </a:r>
            <a:r>
              <a:rPr lang="ru-RU" sz="2400" smtClean="0"/>
              <a:t>оценки </a:t>
            </a:r>
            <a:r>
              <a:rPr lang="ru-RU" sz="2400" dirty="0"/>
              <a:t>эффективности мероприятий по обеспечению безопасности труда и производства являются непрерывное снижение уровня и тяжести производственного травматизма, профессиональных </a:t>
            </a:r>
            <a:r>
              <a:rPr lang="ru-RU" sz="2400"/>
              <a:t>и </a:t>
            </a:r>
            <a:r>
              <a:rPr lang="ru-RU" sz="2400" smtClean="0"/>
              <a:t>производственно-обусловленных </a:t>
            </a:r>
            <a:r>
              <a:rPr lang="ru-RU" sz="2400" dirty="0"/>
              <a:t>заболеваний.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612845"/>
            <a:ext cx="82868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Безопасность</a:t>
            </a:r>
            <a:r>
              <a:rPr lang="ru-RU" sz="2400" dirty="0"/>
              <a:t> (в широком понимании) – это состояние, при котором не угрожает опасность и есть защита от опасности. Стандартное определение безопасности дано в ГОСТ Р 51898-2002: </a:t>
            </a:r>
            <a:r>
              <a:rPr lang="ru-RU" sz="2400" b="1" dirty="0"/>
              <a:t>безопасность</a:t>
            </a:r>
            <a:r>
              <a:rPr lang="ru-RU" sz="2400" dirty="0"/>
              <a:t> – это отсутствие недопустимого риска.</a:t>
            </a:r>
          </a:p>
          <a:p>
            <a:r>
              <a:rPr lang="ru-RU" sz="2400" dirty="0"/>
              <a:t>В соответствии со ст. 2 Федерального закона от 27.12.2002 N 184-ФЗ «О техническом регулировании» (далее Закон о техническом регулировании) безопасность продукции и связанных с ней процес­сов производства, эксплуатации, хранения, перевозки, реализации и утилизации – это состояние, при котором отсутствует недопустимый риск, связанный с причинением вреда жизни и здоровью граждан, имуществу физических и юридических лиц, государственному или муниципальному имуществу, окружающей среде, жизни и здоровью животных и растений.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785795"/>
            <a:ext cx="80724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Под </a:t>
            </a:r>
            <a:r>
              <a:rPr lang="ru-RU" sz="2400" b="1" dirty="0"/>
              <a:t>опасностью</a:t>
            </a:r>
            <a:r>
              <a:rPr lang="ru-RU" sz="2400" dirty="0"/>
              <a:t> как потенциальном источнике ущерба принято понимать явления, процессы, объекты, способные в определенных условиях наносить вред здоровью человека и ущерб окружающей среде. Опасности по своей природе вероятны (т.е. случайны), потенциальны (т.е. скрыты), перманентны (т.е. постоянны, непрерывны) и тотальны (т.е. всеобщи, всеобъемлющи). Именно поэтому нет на Земле человека, которому не угрожают опасности, следовательно, нет абсолютной </a:t>
            </a:r>
            <a:r>
              <a:rPr lang="ru-RU" sz="2400" dirty="0" smtClean="0"/>
              <a:t>безопасности</a:t>
            </a:r>
            <a:r>
              <a:rPr lang="ru-RU" sz="2400" dirty="0"/>
              <a:t>.</a:t>
            </a:r>
          </a:p>
        </p:txBody>
      </p:sp>
      <p:pic>
        <p:nvPicPr>
          <p:cNvPr id="10242" name="Picture 2" descr="https://gochs.sakhalin.gov.ru/wp-content/uploads/2023/01/48928_news_1634135597_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256"/>
            <a:ext cx="3286148" cy="23057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Категории опасностей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Природные опасности</a:t>
            </a:r>
            <a:r>
              <a:rPr lang="ru-RU" dirty="0"/>
              <a:t> (наводнения, землетрясения, ураганы, молния и др.).</a:t>
            </a:r>
          </a:p>
          <a:p>
            <a:r>
              <a:rPr lang="ru-RU" b="1" dirty="0"/>
              <a:t>Производственные (технические) опасности</a:t>
            </a:r>
            <a:r>
              <a:rPr lang="ru-RU" dirty="0"/>
              <a:t>, источниками которых являются промышленное оборудование, сооружения, транспортные системы, потребительская продукция, пестициды, гербициды, фармацевтические препараты и т.п.</a:t>
            </a:r>
          </a:p>
          <a:p>
            <a:r>
              <a:rPr lang="ru-RU" b="1" dirty="0"/>
              <a:t>Социальные опасности</a:t>
            </a:r>
            <a:r>
              <a:rPr lang="ru-RU" dirty="0"/>
              <a:t>, источниками которых являются вооруженное нападение, война, диверсия, террористический акт, инфекционное заболевание и др.</a:t>
            </a:r>
          </a:p>
          <a:p>
            <a:r>
              <a:rPr lang="ru-RU" b="1" dirty="0"/>
              <a:t>Опасности, связанные с укладом жизни</a:t>
            </a:r>
            <a:r>
              <a:rPr lang="ru-RU" dirty="0"/>
              <a:t> – наркомания, алкоголизм, </a:t>
            </a:r>
            <a:r>
              <a:rPr lang="ru-RU" dirty="0" err="1"/>
              <a:t>табакокурение</a:t>
            </a:r>
            <a:r>
              <a:rPr lang="ru-RU" dirty="0"/>
              <a:t> и др.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https://mgmptk.by/wp-content/uploads/2019/12/pechat.jpg"/>
          <p:cNvPicPr/>
          <p:nvPr/>
        </p:nvPicPr>
        <p:blipFill>
          <a:blip r:embed="rId2" cstate="print"/>
          <a:srcRect b="9729"/>
          <a:stretch>
            <a:fillRect/>
          </a:stretch>
        </p:blipFill>
        <p:spPr bwMode="auto">
          <a:xfrm>
            <a:off x="2928926" y="4786322"/>
            <a:ext cx="2990850" cy="1909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Основными </a:t>
            </a:r>
            <a:r>
              <a:rPr lang="ru-RU" b="1" dirty="0"/>
              <a:t>методами обеспечения безопасности условий труда работников являются: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Нормализация производственной (рабочей) среды и трудового процесса.</a:t>
            </a:r>
          </a:p>
          <a:p>
            <a:r>
              <a:rPr lang="ru-RU" dirty="0"/>
              <a:t>Непрерывное совершенствование технологических процессов.</a:t>
            </a:r>
          </a:p>
          <a:p>
            <a:r>
              <a:rPr lang="ru-RU" dirty="0"/>
              <a:t>Постоянная модернизация оборудования, машин, механизмов, агрегатов и пр.</a:t>
            </a:r>
          </a:p>
          <a:p>
            <a:r>
              <a:rPr lang="ru-RU" dirty="0"/>
              <a:t>Устранение, ограничение или уменьшение источников </a:t>
            </a:r>
            <a:r>
              <a:rPr lang="ru-RU" dirty="0" smtClean="0"/>
              <a:t>опасностей</a:t>
            </a:r>
            <a:r>
              <a:rPr lang="ru-RU" dirty="0"/>
              <a:t>, включая зоны их распространения.</a:t>
            </a:r>
          </a:p>
          <a:p>
            <a:r>
              <a:rPr lang="ru-RU" dirty="0"/>
              <a:t>Рациональное применение средств коллективной и индивидуальной защиты.</a:t>
            </a:r>
          </a:p>
          <a:p>
            <a:r>
              <a:rPr lang="ru-RU" dirty="0"/>
              <a:t>Иные эффективные методы и мероприятия.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1500174"/>
            <a:ext cx="79296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Основные направления защиты работников от профессиональных рисков</a:t>
            </a:r>
            <a:r>
              <a:rPr lang="ru-RU" sz="2800" dirty="0"/>
              <a:t> – это мероприятия, обеспечивающие безопасные условия труда и безопасность производственной деятельности.</a:t>
            </a:r>
          </a:p>
        </p:txBody>
      </p:sp>
      <p:pic>
        <p:nvPicPr>
          <p:cNvPr id="5" name="Picture 2" descr="https://ostec-edu.ru/pluginfile.php/40/course/overviewfiles/7.-kalendar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643314"/>
            <a:ext cx="4143404" cy="2823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142984"/>
            <a:ext cx="82868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1. Лечебно-профилактическое</a:t>
            </a:r>
            <a:endParaRPr lang="ru-RU" sz="2400" dirty="0"/>
          </a:p>
          <a:p>
            <a:pPr algn="ctr"/>
            <a:r>
              <a:rPr lang="ru-RU" sz="2400" dirty="0"/>
              <a:t>Выявление профессиональных </a:t>
            </a:r>
            <a:r>
              <a:rPr lang="ru-RU" sz="2400" dirty="0" smtClean="0"/>
              <a:t>заболеваний </a:t>
            </a:r>
            <a:r>
              <a:rPr lang="ru-RU" sz="2400" dirty="0"/>
              <a:t>и начальных проявлений воздействия неблагоприятных </a:t>
            </a:r>
            <a:r>
              <a:rPr lang="ru-RU" sz="2400" dirty="0" smtClean="0"/>
              <a:t>факторов</a:t>
            </a:r>
            <a:r>
              <a:rPr lang="ru-RU" sz="2400" dirty="0"/>
              <a:t>; медицинская профилактика и лечение пострадавших, </a:t>
            </a:r>
            <a:r>
              <a:rPr lang="ru-RU" sz="2400" dirty="0" smtClean="0"/>
              <a:t>медицинская</a:t>
            </a:r>
            <a:r>
              <a:rPr lang="ru-RU" sz="2400" dirty="0"/>
              <a:t>, социальная и профессиональная их реабилитация, медицинское наблюдение определенного контингента работников до конца их жизни.</a:t>
            </a:r>
          </a:p>
        </p:txBody>
      </p:sp>
      <p:pic>
        <p:nvPicPr>
          <p:cNvPr id="3" name="Рисунок 2" descr="https://sun9-38.userapi.com/impg/hnqme1uc-SpGP1p3M0oxHuJjAFj0G_MqeSgihg/-ZI5xyBSFHM.jpg?size=922x600&amp;quality=96&amp;sign=39058ed147317a4117de26f396b396af&amp;c_uniq_tag=bdf290Zb9z6Rx6F2J7lj43WIkyV_N8rdJHz320c6esI&amp;type=albu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500570"/>
            <a:ext cx="3188716" cy="2075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000108"/>
            <a:ext cx="86439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2. Аналитико-профилактическое</a:t>
            </a:r>
            <a:endParaRPr lang="ru-RU" sz="2400" dirty="0"/>
          </a:p>
          <a:p>
            <a:pPr algn="ctr"/>
            <a:r>
              <a:rPr lang="ru-RU" sz="2400" dirty="0"/>
              <a:t>Наблюдение за условиями труда с выделением групп работающих с высоким уровнем профессионального риска; контроль соответствия санитарно-гигиеническим нормативам действующих техники, оборудования, технологии и гигиеническая экспертиза и сертификация проектируемых; полная информация </a:t>
            </a:r>
            <a:r>
              <a:rPr lang="ru-RU" sz="2400" dirty="0" smtClean="0"/>
              <a:t>работающих </a:t>
            </a:r>
            <a:r>
              <a:rPr lang="ru-RU" sz="2400" dirty="0"/>
              <a:t>о степени профессионального риска и возможных социальных последствиях.</a:t>
            </a:r>
          </a:p>
        </p:txBody>
      </p:sp>
      <p:pic>
        <p:nvPicPr>
          <p:cNvPr id="3" name="Рисунок 2" descr="https://gunsfriend.ru/wp-content/uploads/7/d/5/7d5193aa76f62b9c2feb3a92d981db48.jpeg"/>
          <p:cNvPicPr/>
          <p:nvPr/>
        </p:nvPicPr>
        <p:blipFill>
          <a:blip r:embed="rId2"/>
          <a:srcRect l="76804" b="72805"/>
          <a:stretch>
            <a:fillRect/>
          </a:stretch>
        </p:blipFill>
        <p:spPr bwMode="auto">
          <a:xfrm>
            <a:off x="2857488" y="4214818"/>
            <a:ext cx="2500330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785926"/>
            <a:ext cx="8286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3. Аналитико-статистическое</a:t>
            </a:r>
            <a:endParaRPr lang="ru-RU" sz="2400" dirty="0"/>
          </a:p>
          <a:p>
            <a:pPr algn="ctr"/>
            <a:r>
              <a:rPr lang="ru-RU" sz="2400" dirty="0"/>
              <a:t>Анализ уровня, динамики, причин профессиональной и производственно-обусловленной заболеваемости, производственного травматизма, их последствий (степени утраты </a:t>
            </a:r>
            <a:r>
              <a:rPr lang="ru-RU" sz="2400" dirty="0" smtClean="0"/>
              <a:t>трудоспособности</a:t>
            </a:r>
            <a:r>
              <a:rPr lang="ru-RU" sz="2400" dirty="0"/>
              <a:t>, инвалидности, смертности).</a:t>
            </a:r>
          </a:p>
        </p:txBody>
      </p:sp>
      <p:pic>
        <p:nvPicPr>
          <p:cNvPr id="3" name="Рисунок 2" descr="https://gunsfriend.ru/wp-content/uploads/7/d/5/7d5193aa76f62b9c2feb3a92d981db48.jpeg"/>
          <p:cNvPicPr/>
          <p:nvPr/>
        </p:nvPicPr>
        <p:blipFill>
          <a:blip r:embed="rId2"/>
          <a:srcRect l="77597" t="25910" r="-32" b="51606"/>
          <a:stretch>
            <a:fillRect/>
          </a:stretch>
        </p:blipFill>
        <p:spPr bwMode="auto">
          <a:xfrm>
            <a:off x="2786050" y="4000504"/>
            <a:ext cx="3071834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415</Words>
  <Application>Microsoft Office PowerPoint</Application>
  <PresentationFormat>Экран (4:3)</PresentationFormat>
  <Paragraphs>35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Основные методы обеспечения безопасности условий труда </vt:lpstr>
      <vt:lpstr>Слайд 2</vt:lpstr>
      <vt:lpstr>Слайд 3</vt:lpstr>
      <vt:lpstr>Категории опасностей </vt:lpstr>
      <vt:lpstr>Основными методами обеспечения безопасности условий труда работников являются: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методы обеспечения безопасности условий труда</dc:title>
  <dc:creator>Администратор</dc:creator>
  <cp:lastModifiedBy>Администратор</cp:lastModifiedBy>
  <cp:revision>5</cp:revision>
  <dcterms:created xsi:type="dcterms:W3CDTF">2024-04-12T12:01:33Z</dcterms:created>
  <dcterms:modified xsi:type="dcterms:W3CDTF">2024-04-12T12:46:18Z</dcterms:modified>
</cp:coreProperties>
</file>