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2" r:id="rId9"/>
    <p:sldId id="273" r:id="rId10"/>
    <p:sldId id="274" r:id="rId11"/>
    <p:sldId id="275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2" r:id="rId27"/>
    <p:sldId id="293" r:id="rId28"/>
    <p:sldId id="294" r:id="rId29"/>
    <p:sldId id="298" r:id="rId30"/>
    <p:sldId id="333" r:id="rId31"/>
    <p:sldId id="340" r:id="rId32"/>
    <p:sldId id="305" r:id="rId33"/>
    <p:sldId id="334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41" r:id="rId42"/>
    <p:sldId id="342" r:id="rId43"/>
    <p:sldId id="343" r:id="rId44"/>
    <p:sldId id="344" r:id="rId45"/>
    <p:sldId id="345" r:id="rId46"/>
    <p:sldId id="346" r:id="rId47"/>
    <p:sldId id="347" r:id="rId48"/>
    <p:sldId id="348" r:id="rId49"/>
    <p:sldId id="349" r:id="rId50"/>
    <p:sldId id="350" r:id="rId51"/>
    <p:sldId id="351" r:id="rId52"/>
    <p:sldId id="352" r:id="rId53"/>
    <p:sldId id="353" r:id="rId54"/>
    <p:sldId id="354" r:id="rId55"/>
    <p:sldId id="355" r:id="rId56"/>
    <p:sldId id="356" r:id="rId57"/>
    <p:sldId id="357" r:id="rId58"/>
    <p:sldId id="358" r:id="rId59"/>
    <p:sldId id="359" r:id="rId60"/>
    <p:sldId id="360" r:id="rId61"/>
    <p:sldId id="361" r:id="rId62"/>
    <p:sldId id="315" r:id="rId63"/>
    <p:sldId id="326" r:id="rId64"/>
    <p:sldId id="362" r:id="rId65"/>
    <p:sldId id="335" r:id="rId66"/>
    <p:sldId id="336" r:id="rId67"/>
    <p:sldId id="338" r:id="rId68"/>
    <p:sldId id="339" r:id="rId69"/>
    <p:sldId id="330" r:id="rId70"/>
    <p:sldId id="331" r:id="rId71"/>
    <p:sldId id="332" r:id="rId72"/>
  </p:sldIdLst>
  <p:sldSz cx="9144000" cy="6858000" type="screen4x3"/>
  <p:notesSz cx="6858000" cy="9144000"/>
  <p:custDataLst>
    <p:tags r:id="rId7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590" autoAdjust="0"/>
  </p:normalViewPr>
  <p:slideViewPr>
    <p:cSldViewPr>
      <p:cViewPr varScale="1">
        <p:scale>
          <a:sx n="70" d="100"/>
          <a:sy n="70" d="100"/>
        </p:scale>
        <p:origin x="181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424296405616302"/>
          <c:y val="4.4059348517310547E-2"/>
          <c:w val="0.58273112702691399"/>
          <c:h val="0.6963939191309936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2015-2016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проектная мощность 400 учащихся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42-4481-B446-52275142B9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2016-2017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проектная мощность 400 учащихся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42-4481-B446-52275142B9F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2017-2018</c:v>
                </c:pt>
              </c:strCache>
            </c:strRef>
          </c:tx>
          <c:spPr>
            <a:solidFill>
              <a:schemeClr val="bg1">
                <a:lumMod val="20000"/>
                <a:lumOff val="8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проектная мощность 400 учащихся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42-4481-B446-52275142B9F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проектная мощность 400 учащихся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42-4481-B446-52275142B9F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2019-2020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1925895345237725E-3"/>
                  <c:y val="-8.665511265164731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647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242-4481-B446-52275142B9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проектная мощность 400 учащихся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242-4481-B446-52275142B9F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2020-2021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85179069047573E-2"/>
                  <c:y val="-1.2998266897746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242-4481-B446-52275142B9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проектная мощность 400 учащихся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704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242-4481-B446-52275142B9F6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2021-2022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проектная мощность 400 учащихся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242-4481-B446-52275142B9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155200"/>
        <c:axId val="105162240"/>
        <c:axId val="0"/>
      </c:bar3DChart>
      <c:catAx>
        <c:axId val="105155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05162240"/>
        <c:crosses val="autoZero"/>
        <c:auto val="1"/>
        <c:lblAlgn val="ctr"/>
        <c:lblOffset val="100"/>
        <c:noMultiLvlLbl val="0"/>
      </c:catAx>
      <c:valAx>
        <c:axId val="105162240"/>
        <c:scaling>
          <c:orientation val="minMax"/>
          <c:max val="8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05155200"/>
        <c:crosses val="autoZero"/>
        <c:crossBetween val="between"/>
        <c:majorUnit val="200"/>
      </c:valAx>
    </c:plotArea>
    <c:legend>
      <c:legendPos val="r"/>
      <c:layout>
        <c:manualLayout>
          <c:xMode val="edge"/>
          <c:yMode val="edge"/>
          <c:x val="0.68894267593983027"/>
          <c:y val="5.6862791648533813E-2"/>
          <c:w val="0.19270720997835838"/>
          <c:h val="0.76838180106169574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5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3B-4B3B-8F43-7362BB14FD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6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3B-4B3B-8F43-7362BB14FD4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7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3B-4B3B-8F43-7362BB14FD4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8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23.5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A3B-4B3B-8F43-7362BB14FD4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9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24.5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3B-4B3B-8F43-7362BB14FD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8505728"/>
        <c:axId val="128507264"/>
      </c:barChart>
      <c:catAx>
        <c:axId val="128505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8507264"/>
        <c:crosses val="autoZero"/>
        <c:auto val="1"/>
        <c:lblAlgn val="ctr"/>
        <c:lblOffset val="100"/>
        <c:noMultiLvlLbl val="0"/>
      </c:catAx>
      <c:valAx>
        <c:axId val="128507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850572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10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6D-4F5F-B655-CCFE39C8812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11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6D-4F5F-B655-CCFE39C881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084992"/>
        <c:axId val="166086528"/>
      </c:barChart>
      <c:catAx>
        <c:axId val="166084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6086528"/>
        <c:crosses val="autoZero"/>
        <c:auto val="1"/>
        <c:lblAlgn val="ctr"/>
        <c:lblOffset val="100"/>
        <c:noMultiLvlLbl val="0"/>
      </c:catAx>
      <c:valAx>
        <c:axId val="166086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608499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1800" b="0">
                <a:latin typeface="Times New Roman" pitchFamily="18" charset="0"/>
                <a:cs typeface="Times New Roman" pitchFamily="18" charset="0"/>
              </a:rPr>
              <a:t>Количество призеров и победителей</a:t>
            </a:r>
          </a:p>
        </c:rich>
      </c:tx>
      <c:layout>
        <c:manualLayout>
          <c:xMode val="edge"/>
          <c:yMode val="edge"/>
          <c:x val="0.41505777923592901"/>
          <c:y val="2.3809523809523812E-2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6356080489938801E-2"/>
          <c:y val="0.11588301462317208"/>
          <c:w val="0.91586614173228276"/>
          <c:h val="0.727446881639795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</c:v>
                </c:pt>
                <c:pt idx="1">
                  <c:v>7</c:v>
                </c:pt>
                <c:pt idx="2">
                  <c:v>3</c:v>
                </c:pt>
                <c:pt idx="3">
                  <c:v>11</c:v>
                </c:pt>
                <c:pt idx="4">
                  <c:v>7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2E-4658-A2A9-FAB7A1EB9F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18314880"/>
        <c:axId val="118323840"/>
        <c:axId val="0"/>
      </c:bar3DChart>
      <c:catAx>
        <c:axId val="118314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18323840"/>
        <c:crosses val="autoZero"/>
        <c:auto val="1"/>
        <c:lblAlgn val="ctr"/>
        <c:lblOffset val="100"/>
        <c:noMultiLvlLbl val="0"/>
      </c:catAx>
      <c:valAx>
        <c:axId val="118323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183148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147138964577845E-2"/>
          <c:y val="2.7667984189723781E-2"/>
          <c:w val="0.93460490463215262"/>
          <c:h val="0.754940711462456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olidFill>
              <a:srgbClr val="FF0000"/>
            </a:solidFill>
            <a:ln w="12699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398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администрация</c:v>
                </c:pt>
                <c:pt idx="1">
                  <c:v>педагоги</c:v>
                </c:pt>
                <c:pt idx="2">
                  <c:v>совместители</c:v>
                </c:pt>
                <c:pt idx="3">
                  <c:v>молодые специалисты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5</c:v>
                </c:pt>
                <c:pt idx="1">
                  <c:v>40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07-452E-97D7-942B1AF73E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155136"/>
        <c:axId val="118174848"/>
      </c:barChart>
      <c:catAx>
        <c:axId val="118155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1817484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18174848"/>
        <c:scaling>
          <c:orientation val="minMax"/>
          <c:max val="4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18155136"/>
        <c:crosses val="autoZero"/>
        <c:crossBetween val="between"/>
        <c:majorUnit val="40"/>
        <c:minorUnit val="25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2.4523160762942781E-2"/>
          <c:y val="0.86166007905138364"/>
          <c:w val="0.93732970027247964"/>
          <c:h val="0.1422924901185785"/>
        </c:manualLayout>
      </c:layout>
      <c:overlay val="0"/>
      <c:spPr>
        <a:noFill/>
        <a:ln w="25398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196563116177633E-2"/>
          <c:y val="2.4219854503918274E-2"/>
          <c:w val="0.93732970027247964"/>
          <c:h val="0.620553359683799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педагогов</c:v>
                </c:pt>
              </c:strCache>
            </c:strRef>
          </c:tx>
          <c:spPr>
            <a:solidFill>
              <a:srgbClr val="00FF00"/>
            </a:solidFill>
            <a:ln w="12699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398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Sheet1!$B$1:$O$1</c:f>
              <c:strCache>
                <c:ptCount val="14"/>
                <c:pt idx="0">
                  <c:v>нач. школа</c:v>
                </c:pt>
                <c:pt idx="1">
                  <c:v>русский</c:v>
                </c:pt>
                <c:pt idx="2">
                  <c:v>математика</c:v>
                </c:pt>
                <c:pt idx="3">
                  <c:v>информатика</c:v>
                </c:pt>
                <c:pt idx="4">
                  <c:v>физика</c:v>
                </c:pt>
                <c:pt idx="5">
                  <c:v>иностранный</c:v>
                </c:pt>
                <c:pt idx="6">
                  <c:v>биология</c:v>
                </c:pt>
                <c:pt idx="7">
                  <c:v>химия</c:v>
                </c:pt>
                <c:pt idx="8">
                  <c:v>география</c:v>
                </c:pt>
                <c:pt idx="9">
                  <c:v>история</c:v>
                </c:pt>
                <c:pt idx="10">
                  <c:v>физ-ра</c:v>
                </c:pt>
                <c:pt idx="11">
                  <c:v>изо</c:v>
                </c:pt>
                <c:pt idx="12">
                  <c:v>музыка</c:v>
                </c:pt>
                <c:pt idx="13">
                  <c:v>технология</c:v>
                </c:pt>
              </c:strCache>
            </c:strRef>
          </c:cat>
          <c:val>
            <c:numRef>
              <c:f>Sheet1!$B$2:$O$2</c:f>
              <c:numCache>
                <c:formatCode>General</c:formatCode>
                <c:ptCount val="14"/>
                <c:pt idx="0">
                  <c:v>12</c:v>
                </c:pt>
                <c:pt idx="1">
                  <c:v>5</c:v>
                </c:pt>
                <c:pt idx="2">
                  <c:v>4</c:v>
                </c:pt>
                <c:pt idx="3">
                  <c:v>4</c:v>
                </c:pt>
                <c:pt idx="4">
                  <c:v>2</c:v>
                </c:pt>
                <c:pt idx="5">
                  <c:v>5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5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75-4C4C-BDE5-3359892018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245632"/>
        <c:axId val="118274688"/>
      </c:barChart>
      <c:catAx>
        <c:axId val="118245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11827468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18274688"/>
        <c:scaling>
          <c:orientation val="minMax"/>
          <c:max val="15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18245632"/>
        <c:crosses val="autoZero"/>
        <c:crossBetween val="between"/>
        <c:majorUnit val="15"/>
        <c:minorUnit val="1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2.7247956403270268E-2"/>
          <c:y val="0.85770750988142297"/>
          <c:w val="0.93732970027247964"/>
          <c:h val="0.1422924901185785"/>
        </c:manualLayout>
      </c:layout>
      <c:overlay val="0"/>
      <c:spPr>
        <a:noFill/>
        <a:ln w="25398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147138964577658E-2"/>
          <c:y val="2.5641025641025984E-2"/>
          <c:w val="0.83476569407603873"/>
          <c:h val="0.657748717806033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аттестованных педагогов</c:v>
                </c:pt>
              </c:strCache>
            </c:strRef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399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3"/>
                <c:pt idx="0">
                  <c:v>соответствие</c:v>
                </c:pt>
                <c:pt idx="1">
                  <c:v>1 категория</c:v>
                </c:pt>
                <c:pt idx="2">
                  <c:v>высшая категория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</c:v>
                </c:pt>
                <c:pt idx="1">
                  <c:v>4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FC-4A9B-990D-CE47E2CA4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662016"/>
        <c:axId val="110663552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% от общего количества педагогов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triangle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spPr>
              <a:noFill/>
              <a:ln w="25399">
                <a:noFill/>
              </a:ln>
            </c:spPr>
            <c:txPr>
              <a:bodyPr/>
              <a:lstStyle/>
              <a:p>
                <a:pPr algn="r">
                  <a:defRPr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3"/>
                <c:pt idx="0">
                  <c:v>соответствие</c:v>
                </c:pt>
                <c:pt idx="1">
                  <c:v>1 категория</c:v>
                </c:pt>
                <c:pt idx="2">
                  <c:v>высшая категория</c:v>
                </c:pt>
              </c:strCache>
            </c:strRef>
          </c:cat>
          <c:val>
            <c:numRef>
              <c:f>Sheet1!$B$3:$E$3</c:f>
              <c:numCache>
                <c:formatCode>0.00%</c:formatCode>
                <c:ptCount val="4"/>
                <c:pt idx="0">
                  <c:v>0.2</c:v>
                </c:pt>
                <c:pt idx="1">
                  <c:v>0.1</c:v>
                </c:pt>
                <c:pt idx="2">
                  <c:v>0.70000000000000007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2FC-4A9B-990D-CE47E2CA4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662016"/>
        <c:axId val="110663552"/>
      </c:lineChart>
      <c:catAx>
        <c:axId val="110662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1066355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10663552"/>
        <c:scaling>
          <c:orientation val="minMax"/>
          <c:max val="7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10662016"/>
        <c:crosses val="autoZero"/>
        <c:crossBetween val="between"/>
        <c:majorUnit val="20"/>
        <c:minorUnit val="1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1.907367972413921E-2"/>
          <c:y val="0.84464945408469716"/>
          <c:w val="0.93732970027247964"/>
          <c:h val="0.10989010989011012"/>
        </c:manualLayout>
      </c:layout>
      <c:overlay val="0"/>
      <c:spPr>
        <a:noFill/>
        <a:ln w="25399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945504087193464E-2"/>
          <c:y val="3.6630036630036632E-2"/>
          <c:w val="0.91553133514986351"/>
          <c:h val="0.74725274725274726"/>
        </c:manualLayout>
      </c:layout>
      <c:barChart>
        <c:barDir val="col"/>
        <c:grouping val="clustered"/>
        <c:varyColors val="0"/>
        <c:ser>
          <c:idx val="6"/>
          <c:order val="0"/>
          <c:tx>
            <c:strRef>
              <c:f>Sheet1!$A$2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399">
                <a:noFill/>
              </a:ln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до 30</c:v>
                </c:pt>
                <c:pt idx="1">
                  <c:v>30-40</c:v>
                </c:pt>
                <c:pt idx="2">
                  <c:v>40-50</c:v>
                </c:pt>
                <c:pt idx="3">
                  <c:v>50-55</c:v>
                </c:pt>
                <c:pt idx="4">
                  <c:v>старше 55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6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89-4DDE-8DAB-18BEA98238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999040"/>
        <c:axId val="111000576"/>
      </c:barChart>
      <c:lineChart>
        <c:grouping val="standard"/>
        <c:varyColors val="0"/>
        <c:ser>
          <c:idx val="7"/>
          <c:order val="1"/>
          <c:tx>
            <c:strRef>
              <c:f>Sheet1!$A$3</c:f>
              <c:strCache>
                <c:ptCount val="1"/>
                <c:pt idx="0">
                  <c:v>процент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spPr>
              <a:noFill/>
              <a:ln w="25399">
                <a:noFill/>
              </a:ln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до 30</c:v>
                </c:pt>
                <c:pt idx="1">
                  <c:v>30-40</c:v>
                </c:pt>
                <c:pt idx="2">
                  <c:v>40-50</c:v>
                </c:pt>
                <c:pt idx="3">
                  <c:v>50-55</c:v>
                </c:pt>
                <c:pt idx="4">
                  <c:v>старше 55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15</c:v>
                </c:pt>
                <c:pt idx="1">
                  <c:v>22.5</c:v>
                </c:pt>
                <c:pt idx="2">
                  <c:v>20</c:v>
                </c:pt>
                <c:pt idx="3">
                  <c:v>17.5</c:v>
                </c:pt>
                <c:pt idx="4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89-4DDE-8DAB-18BEA98238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999040"/>
        <c:axId val="111000576"/>
      </c:lineChart>
      <c:catAx>
        <c:axId val="110999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1100057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11000576"/>
        <c:scaling>
          <c:orientation val="minMax"/>
          <c:max val="4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10999040"/>
        <c:crosses val="autoZero"/>
        <c:crossBetween val="between"/>
        <c:majorUnit val="40"/>
        <c:minorUnit val="1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2.4523160762942781E-2"/>
          <c:y val="0.87545787545788245"/>
          <c:w val="0.93732970027247964"/>
          <c:h val="0.12454212454212472"/>
        </c:manualLayout>
      </c:layout>
      <c:overlay val="0"/>
      <c:spPr>
        <a:noFill/>
        <a:ln w="25399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3019617159924"/>
          <c:y val="3.3456796518856198E-2"/>
          <c:w val="0.63740892840981089"/>
          <c:h val="0.801786330984942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2019-20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средний возраст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56-4CB3-BB53-A0C56AB743A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2020-21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средний возраст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56-4CB3-BB53-A0C56AB743A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2021-22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средний возраст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56-4CB3-BB53-A0C56AB743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012480"/>
        <c:axId val="110449024"/>
      </c:barChart>
      <c:catAx>
        <c:axId val="111012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0449024"/>
        <c:crosses val="autoZero"/>
        <c:auto val="1"/>
        <c:lblAlgn val="ctr"/>
        <c:lblOffset val="100"/>
        <c:noMultiLvlLbl val="0"/>
      </c:catAx>
      <c:valAx>
        <c:axId val="1104490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01248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294277929155413E-2"/>
          <c:y val="3.875968992248062E-2"/>
          <c:w val="0.89918256130789387"/>
          <c:h val="0.74806201550388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педагогов 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399">
                <a:noFill/>
              </a:ln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мужчин</c:v>
                </c:pt>
                <c:pt idx="1">
                  <c:v>женщин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3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F7-4B53-8D5A-B634F69059B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% от общего количества педагогов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399">
                <a:noFill/>
              </a:ln>
            </c:spPr>
            <c:txPr>
              <a:bodyPr/>
              <a:lstStyle/>
              <a:p>
                <a:pPr algn="r"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мужчин</c:v>
                </c:pt>
                <c:pt idx="1">
                  <c:v>женщин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7.5</c:v>
                </c:pt>
                <c:pt idx="1">
                  <c:v>92.5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F7-4B53-8D5A-B634F69059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188608"/>
        <c:axId val="111198592"/>
      </c:barChart>
      <c:catAx>
        <c:axId val="111188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1119859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11198592"/>
        <c:scaling>
          <c:orientation val="minMax"/>
          <c:max val="1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11188608"/>
        <c:crosses val="autoZero"/>
        <c:crossBetween val="between"/>
        <c:majorUnit val="100"/>
        <c:minorUnit val="1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3.2697547683924529E-2"/>
          <c:y val="0.88759689922480622"/>
          <c:w val="0.93732970027247964"/>
          <c:h val="0.10852713178294573"/>
        </c:manualLayout>
      </c:layout>
      <c:overlay val="0"/>
      <c:spPr>
        <a:noFill/>
        <a:ln w="25399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144398727347409E-2"/>
          <c:y val="0.19904792142917618"/>
          <c:w val="0.93732970027247964"/>
          <c:h val="0.66806722689075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 педагогов</c:v>
                </c:pt>
              </c:strCache>
            </c:strRef>
          </c:tx>
          <c:spPr>
            <a:solidFill>
              <a:srgbClr val="00FF00"/>
            </a:solidFill>
            <a:ln w="12699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5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59-4A7F-88FE-1176D98042C8}"/>
                </c:ext>
              </c:extLst>
            </c:dLbl>
            <c:spPr>
              <a:noFill/>
              <a:ln w="25399">
                <a:noFill/>
              </a:ln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2-5 лет</c:v>
                </c:pt>
                <c:pt idx="1">
                  <c:v>6-10 лет</c:v>
                </c:pt>
                <c:pt idx="2">
                  <c:v>11-20 лет</c:v>
                </c:pt>
                <c:pt idx="3">
                  <c:v>больше 20 лет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6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59-4A7F-88FE-1176D9804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5277824"/>
        <c:axId val="115279360"/>
      </c:barChart>
      <c:lineChart>
        <c:grouping val="standard"/>
        <c:varyColors val="0"/>
        <c:ser>
          <c:idx val="4"/>
          <c:order val="1"/>
          <c:tx>
            <c:strRef>
              <c:f>Sheet1!$A$3</c:f>
              <c:strCache>
                <c:ptCount val="1"/>
                <c:pt idx="0">
                  <c:v>% отношение</c:v>
                </c:pt>
              </c:strCache>
            </c:strRef>
          </c:tx>
          <c:spPr>
            <a:ln w="12699">
              <a:solidFill>
                <a:srgbClr val="FF0000"/>
              </a:solidFill>
              <a:prstDash val="solid"/>
            </a:ln>
          </c:spPr>
          <c:marker>
            <c:symbol val="triangle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spPr>
              <a:noFill/>
              <a:ln w="25399">
                <a:noFill/>
              </a:ln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2-5 лет</c:v>
                </c:pt>
                <c:pt idx="1">
                  <c:v>6-10 лет</c:v>
                </c:pt>
                <c:pt idx="2">
                  <c:v>11-20 лет</c:v>
                </c:pt>
                <c:pt idx="3">
                  <c:v>больше 20 лет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10</c:v>
                </c:pt>
                <c:pt idx="1">
                  <c:v>15</c:v>
                </c:pt>
                <c:pt idx="2">
                  <c:v>15</c:v>
                </c:pt>
                <c:pt idx="3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459-4A7F-88FE-1176D9804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277824"/>
        <c:axId val="115279360"/>
      </c:lineChart>
      <c:catAx>
        <c:axId val="115277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1527936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15279360"/>
        <c:scaling>
          <c:orientation val="minMax"/>
          <c:max val="7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15277824"/>
        <c:crosses val="autoZero"/>
        <c:crossBetween val="between"/>
        <c:majorUnit val="70"/>
        <c:minorUnit val="1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2.9972752043596732E-2"/>
          <c:y val="0.86974789915966944"/>
          <c:w val="0.93732970027247964"/>
          <c:h val="0.13445378151260673"/>
        </c:manualLayout>
      </c:layout>
      <c:overlay val="0"/>
      <c:spPr>
        <a:noFill/>
        <a:ln w="25399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5B-4F8D-8929-257A3C60AF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5B-4F8D-8929-257A3C60AF8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5B-4F8D-8929-257A3C60AF8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4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15B-4F8D-8929-257A3C60AF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935168"/>
        <c:axId val="140936704"/>
      </c:barChart>
      <c:catAx>
        <c:axId val="140935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0936704"/>
        <c:crosses val="autoZero"/>
        <c:auto val="1"/>
        <c:lblAlgn val="ctr"/>
        <c:lblOffset val="100"/>
        <c:noMultiLvlLbl val="0"/>
      </c:catAx>
      <c:valAx>
        <c:axId val="140936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093516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10.09.2022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10.09.2022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FED8BE-A9F3-4684-9D09-736E1832332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74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944459-4A9C-48E2-B48A-891B83A24632}" type="slidenum">
              <a:rPr lang="en-US" smtClean="0">
                <a:cs typeface="Arial" charset="0"/>
              </a:rPr>
              <a:pPr/>
              <a:t>3</a:t>
            </a:fld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58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03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437112"/>
            <a:ext cx="6301208" cy="1102022"/>
          </a:xfrm>
        </p:spPr>
        <p:txBody>
          <a:bodyPr/>
          <a:lstStyle>
            <a:lvl1pPr>
              <a:defRPr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7CD08-E46C-4BD3-A2F9-BFC9AF8E812E}" type="datetimeFigureOut">
              <a:rPr lang="ru-RU"/>
              <a:pPr>
                <a:defRPr/>
              </a:pPr>
              <a:t>10.09.2022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B38E7-E69E-469B-B33A-7DF0E82048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47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Дата 3"/>
          <p:cNvSpPr txBox="1">
            <a:spLocks/>
          </p:cNvSpPr>
          <p:nvPr userDrawn="1"/>
        </p:nvSpPr>
        <p:spPr>
          <a:xfrm>
            <a:off x="609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48A96-E1BB-4C8F-80B2-32A47A48A9D5}" type="datetimeFigureOut">
              <a:rPr lang="ru-RU" smtClean="0">
                <a:solidFill>
                  <a:schemeClr val="accent2">
                    <a:lumMod val="50000"/>
                  </a:schemeClr>
                </a:solidFill>
              </a:rPr>
              <a:pPr/>
              <a:t>10.09.2022</a:t>
            </a:fld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A1F6A-164B-43BA-A19E-4AE6BB502A21}" type="slidenum">
              <a:rPr lang="ru-RU" smtClean="0">
                <a:solidFill>
                  <a:schemeClr val="accent2">
                    <a:lumMod val="50000"/>
                  </a:schemeClr>
                </a:solidFill>
              </a:rPr>
              <a:pPr/>
              <a:t>‹#›</a:t>
            </a:fld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8964488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idx="1"/>
          </p:nvPr>
        </p:nvSpPr>
        <p:spPr>
          <a:xfrm>
            <a:off x="107504" y="2060848"/>
            <a:ext cx="8856984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8964488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2060848"/>
            <a:ext cx="8856984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83160" y="2357430"/>
            <a:ext cx="756084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ru-RU" sz="4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ПУБЛИЧНЫЙ ДОКЛАД</a:t>
            </a:r>
            <a:endParaRPr kumimoji="0" lang="ru-RU" sz="4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500430" y="5072074"/>
            <a:ext cx="5752728" cy="1152128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</a:tabLst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Земляненко Нина Васильевна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</a:tabLst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директор МОБУ лицея №7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Мои документы\Раздатки о лицее\Лис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600" y="228600"/>
            <a:ext cx="2304256" cy="2716318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000854" y="890234"/>
            <a:ext cx="7239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ОБЩЕОБРАЗОВАТЕЛЬНОЕ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БЮДЖЕТНОЕ УЧРЕЖДЕНИЕ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ЛИЦЕЙ №7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90800" y="3949243"/>
            <a:ext cx="50866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(2021-2022 УЧЕБНЫЙ ГОД)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</a:rPr>
              <a:t> </a:t>
            </a:r>
          </a:p>
        </p:txBody>
      </p:sp>
      <p:pic>
        <p:nvPicPr>
          <p:cNvPr id="9" name="Picture 3" descr="bann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786322"/>
            <a:ext cx="3371850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638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1"/>
          <p:cNvSpPr>
            <a:spLocks noChangeArrowheads="1"/>
          </p:cNvSpPr>
          <p:nvPr/>
        </p:nvSpPr>
        <p:spPr bwMode="auto">
          <a:xfrm>
            <a:off x="142844" y="785794"/>
            <a:ext cx="878684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правовых и социально-экономических условий для нравственного, интеллектуального и физического развития лицеистов;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разработка и реализация эффективной образовательной политики лицея как части социальной политики города;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обновление содержания образования в условиях профильного и углубленного обучения, повышение качества образовательных услуг, доступности и воспитывающего потенциала образовательной программы лицея;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апробация интегрированных моделей взаимодействия образовательных учреждений в рамках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пролицейского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лицейского образования, расширение информационно-коммуникационного пространства;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выявление, развитие и удовлетворение интересов, склонностей, потребностей и способностей лицеистов в условиях интеграции общего и дополнительного образования;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214290"/>
            <a:ext cx="4588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Основополагающие задачи</a:t>
            </a:r>
          </a:p>
        </p:txBody>
      </p:sp>
    </p:spTree>
    <p:extLst>
      <p:ext uri="{BB962C8B-B14F-4D97-AF65-F5344CB8AC3E}">
        <p14:creationId xmlns:p14="http://schemas.microsoft.com/office/powerpoint/2010/main" val="2698049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1"/>
          <p:cNvSpPr>
            <a:spLocks noChangeArrowheads="1"/>
          </p:cNvSpPr>
          <p:nvPr/>
        </p:nvSpPr>
        <p:spPr bwMode="auto">
          <a:xfrm>
            <a:off x="214282" y="487025"/>
            <a:ext cx="8786842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обеспечение условий для профессионального и личностного роста педагогических кадров лицея на основе научно-методического сопровождения образовательного процесса;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психолого-педагогической и социальной поддержки детей, родителей и педагогов;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обеспечение условий для сохранения и укрепления здоровья участников образовательного процесса;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построение системы воспитательной работы на социально значимых ориентирах современного человека: целостное мировоззрение, гражданско-правовая ответственность, духовно-нравственная культура;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организационно-экономических условий обеспечения инновационной деятельности в лицее;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обеспечение безопасного образовательного процесса с соблюдением всех санитарно-эпидемиологических требований;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имиджа лицея и современного лицеиста в условиях расширения  рынка образовательных услуг.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0"/>
            <a:ext cx="4588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Основополагающие задачи</a:t>
            </a:r>
          </a:p>
        </p:txBody>
      </p:sp>
    </p:spTree>
    <p:extLst>
      <p:ext uri="{BB962C8B-B14F-4D97-AF65-F5344CB8AC3E}">
        <p14:creationId xmlns:p14="http://schemas.microsoft.com/office/powerpoint/2010/main" val="3733716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62200" y="457200"/>
            <a:ext cx="4596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IT-инфраструктура школы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1357298"/>
          <a:ext cx="8501122" cy="4929220"/>
        </p:xfrm>
        <a:graphic>
          <a:graphicData uri="http://schemas.openxmlformats.org/drawingml/2006/table">
            <a:tbl>
              <a:tblPr/>
              <a:tblGrid>
                <a:gridCol w="6500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76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Компьютеры (в том числе персональные)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53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Периферийные технические устройства: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– мультимедиапроектор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6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– сканер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6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– принтер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6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– интерактивные доски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76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Локальная сеть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76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Учебные кабинеты, оснащенные компьютерами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728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908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209800" y="1905000"/>
            <a:ext cx="46482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1 спортивный зал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полоса препятствий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стадион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2000" y="381000"/>
            <a:ext cx="6781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Условия для занятий физкультурой и спортом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080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2852" y="548680"/>
            <a:ext cx="8305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Организация летнего отдыха детей: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период с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01.06.2022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23.06.2022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лицее организован лагерь с дневным пребыванием детей, срок реализации – 1 смена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36912"/>
            <a:ext cx="7164288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73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28600" y="26313"/>
            <a:ext cx="89154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Организация питания: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в лицее организовано горячее питание на основании договора между лицеем и ИП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Амелиной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Т.Г.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Для организации питания используются средства родительской платы, местного бюджета. Бесплатным питанием обеспечены: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дети из малообеспеченных семей – 88 человек;</a:t>
            </a:r>
          </a:p>
          <a:p>
            <a:pPr lvl="0" eaLnBrk="0" hangingPunct="0"/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– дети инвалиды – 7 человек;</a:t>
            </a:r>
          </a:p>
          <a:p>
            <a:pPr lvl="0" eaLnBrk="0" hangingPunct="0"/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– обучающиеся 1-4 классов.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Для проверки качества питания в лицее создана и функционирует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бракеражная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комиссия и комиссия по контролю качества питания.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6871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4800" y="428179"/>
            <a:ext cx="8305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Медицинское обслуживание обучающихся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обеспечивается штатным врачом-педиатром и медсестрой в соответствии с лицензией на медицинскую деятельность от "13" 08   2013 г. № ЛО-61-01-002934, регистрационный номер 001630. Для лечебно-оздоровительной работы в лицее имеется медицинский блок, состоящий из кабинета врача, процедурного кабинета. Профилактические осмотры детей проводятся в соответствии с нормативными документами.</a:t>
            </a:r>
          </a:p>
        </p:txBody>
      </p:sp>
    </p:spTree>
    <p:extLst>
      <p:ext uri="{BB962C8B-B14F-4D97-AF65-F5344CB8AC3E}">
        <p14:creationId xmlns:p14="http://schemas.microsoft.com/office/powerpoint/2010/main" val="2775213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28600" y="381000"/>
            <a:ext cx="89154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Обеспечение безопасности: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безопасность лицея обеспечена ООО «ЧОО Аргус Единство» лицензия №87 от 25.06.2018г, договор №50/21/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от 26.02.2021г.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1) Здание лицея оборудовано: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кнопкой тревожной сигнализации;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физической охраной;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прямой связью с пожарной частью;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противопожарным оборудованием;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охранно-пожарной сигнализацией;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системой видеонаблюдения – 6 камер внутреннего видеонаблюдения.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2) На территории лицея имеются: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ограждение по периметру;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уличное освещение;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система видеонаблюдения – 6 камер наружного видеонаблюдения.</a:t>
            </a:r>
          </a:p>
        </p:txBody>
      </p:sp>
    </p:spTree>
    <p:extLst>
      <p:ext uri="{BB962C8B-B14F-4D97-AF65-F5344CB8AC3E}">
        <p14:creationId xmlns:p14="http://schemas.microsoft.com/office/powerpoint/2010/main" val="170969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457200" y="152400"/>
            <a:ext cx="830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Состав педагогического коллектива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5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804513"/>
              </p:ext>
            </p:extLst>
          </p:nvPr>
        </p:nvGraphicFramePr>
        <p:xfrm>
          <a:off x="1115616" y="1017757"/>
          <a:ext cx="7275506" cy="5075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2458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457200" y="152400"/>
            <a:ext cx="830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Состав педагогического коллектива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4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920804"/>
              </p:ext>
            </p:extLst>
          </p:nvPr>
        </p:nvGraphicFramePr>
        <p:xfrm>
          <a:off x="755576" y="767630"/>
          <a:ext cx="8050084" cy="5613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4176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576126"/>
              </p:ext>
            </p:extLst>
          </p:nvPr>
        </p:nvGraphicFramePr>
        <p:xfrm>
          <a:off x="428596" y="2071679"/>
          <a:ext cx="8429683" cy="3929090"/>
        </p:xfrm>
        <a:graphic>
          <a:graphicData uri="http://schemas.openxmlformats.org/drawingml/2006/table">
            <a:tbl>
              <a:tblPr/>
              <a:tblGrid>
                <a:gridCol w="3765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7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252">
                <a:tc>
                  <a:txBody>
                    <a:bodyPr/>
                    <a:lstStyle/>
                    <a:p>
                      <a:pPr indent="433070">
                        <a:lnSpc>
                          <a:spcPts val="149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4556" marR="24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уровень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4556" marR="24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уровень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4556" marR="24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уровень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4556" marR="24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8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Сменность: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175" indent="-31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классов / обучающихся, занимающихся в первую смену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классов/ 1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учащихся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9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классов/255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69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учащихся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9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класса/ 36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69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учащихся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4974">
                <a:tc>
                  <a:txBody>
                    <a:bodyPr/>
                    <a:lstStyle/>
                    <a:p>
                      <a:pPr marL="3175" indent="-31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классов/ обучающихся, занимающихся во вторую смену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классов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1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учащихся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477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класса/82 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6477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учащихся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3307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428596" y="500042"/>
            <a:ext cx="828677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333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Контингент учеников, обучающихся по основным образовательным программам, на конец отчетного периода состоит из 709 человек: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333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264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4800" y="304800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Квалификационный уровень педагогического коллектива</a:t>
            </a:r>
            <a:endParaRPr lang="ru-RU" dirty="0"/>
          </a:p>
        </p:txBody>
      </p:sp>
      <p:graphicFrame>
        <p:nvGraphicFramePr>
          <p:cNvPr id="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129341"/>
              </p:ext>
            </p:extLst>
          </p:nvPr>
        </p:nvGraphicFramePr>
        <p:xfrm>
          <a:off x="971600" y="726053"/>
          <a:ext cx="7632847" cy="5730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7638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457200"/>
            <a:ext cx="746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Возрастной состав педагогического коллектива</a:t>
            </a:r>
          </a:p>
        </p:txBody>
      </p:sp>
      <p:graphicFrame>
        <p:nvGraphicFramePr>
          <p:cNvPr id="5" name="Объект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459870"/>
              </p:ext>
            </p:extLst>
          </p:nvPr>
        </p:nvGraphicFramePr>
        <p:xfrm>
          <a:off x="1475656" y="1417862"/>
          <a:ext cx="6550463" cy="4915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9389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304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Динамика среднего возрастного педагогического состава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59125960"/>
              </p:ext>
            </p:extLst>
          </p:nvPr>
        </p:nvGraphicFramePr>
        <p:xfrm>
          <a:off x="827584" y="1412776"/>
          <a:ext cx="734481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642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2200" y="457200"/>
            <a:ext cx="4394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Половой состав педагогов</a:t>
            </a:r>
          </a:p>
        </p:txBody>
      </p:sp>
      <p:graphicFrame>
        <p:nvGraphicFramePr>
          <p:cNvPr id="5" name="Объект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764874"/>
              </p:ext>
            </p:extLst>
          </p:nvPr>
        </p:nvGraphicFramePr>
        <p:xfrm>
          <a:off x="1187624" y="1022938"/>
          <a:ext cx="7233271" cy="5142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9023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304800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Педагогический стаж работы педагогов</a:t>
            </a:r>
          </a:p>
        </p:txBody>
      </p:sp>
      <p:graphicFrame>
        <p:nvGraphicFramePr>
          <p:cNvPr id="5" name="Объект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1942282"/>
              </p:ext>
            </p:extLst>
          </p:nvPr>
        </p:nvGraphicFramePr>
        <p:xfrm>
          <a:off x="755576" y="836712"/>
          <a:ext cx="7627764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0558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>
            <a:spLocks noChangeArrowheads="1"/>
          </p:cNvSpPr>
          <p:nvPr/>
        </p:nvSpPr>
        <p:spPr bwMode="auto">
          <a:xfrm>
            <a:off x="30756" y="285728"/>
            <a:ext cx="91132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Сравнительная характеристика профессионального роста педагогов МОБУ лицея №7 за 2020-01.06.2022 гг.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576244"/>
              </p:ext>
            </p:extLst>
          </p:nvPr>
        </p:nvGraphicFramePr>
        <p:xfrm>
          <a:off x="323528" y="1556792"/>
          <a:ext cx="8424935" cy="47525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7479">
                  <a:extLst>
                    <a:ext uri="{9D8B030D-6E8A-4147-A177-3AD203B41FA5}">
                      <a16:colId xmlns:a16="http://schemas.microsoft.com/office/drawing/2014/main" val="3214666018"/>
                    </a:ext>
                  </a:extLst>
                </a:gridCol>
                <a:gridCol w="2698728">
                  <a:extLst>
                    <a:ext uri="{9D8B030D-6E8A-4147-A177-3AD203B41FA5}">
                      <a16:colId xmlns:a16="http://schemas.microsoft.com/office/drawing/2014/main" val="2511977378"/>
                    </a:ext>
                  </a:extLst>
                </a:gridCol>
                <a:gridCol w="2698728">
                  <a:extLst>
                    <a:ext uri="{9D8B030D-6E8A-4147-A177-3AD203B41FA5}">
                      <a16:colId xmlns:a16="http://schemas.microsoft.com/office/drawing/2014/main" val="828009282"/>
                    </a:ext>
                  </a:extLst>
                </a:gridCol>
              </a:tblGrid>
              <a:tr h="672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</a:rPr>
                        <a:t>Учебный год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</a:rPr>
                        <a:t>2020 - 2021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</a:rPr>
                        <a:t>2021 – 2022 уч. год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135007"/>
                  </a:ext>
                </a:extLst>
              </a:tr>
              <a:tr h="1390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</a:rPr>
                        <a:t>Всего педагогических работников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40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</a:rPr>
                        <a:t>40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0478897"/>
                  </a:ext>
                </a:extLst>
              </a:tr>
              <a:tr h="6724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</a:rPr>
                        <a:t>соответствие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4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</a:rPr>
                        <a:t>8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5065261"/>
                  </a:ext>
                </a:extLst>
              </a:tr>
              <a:tr h="6724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</a:rPr>
                        <a:t>I категория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9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</a:rPr>
                        <a:t>4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0728370"/>
                  </a:ext>
                </a:extLst>
              </a:tr>
              <a:tr h="6724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</a:rPr>
                        <a:t>высшая категория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27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</a:rPr>
                        <a:t>28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5906853"/>
                  </a:ext>
                </a:extLst>
              </a:tr>
              <a:tr h="6724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</a:rPr>
                        <a:t>% с категорией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91%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</a:rPr>
                        <a:t>80%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0934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359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0" y="0"/>
            <a:ext cx="838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Средняя наполняемость классов: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– в начальных классах средняя наполняемость составила 28,3 обучающихся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24236606"/>
              </p:ext>
            </p:extLst>
          </p:nvPr>
        </p:nvGraphicFramePr>
        <p:xfrm>
          <a:off x="395536" y="1556792"/>
          <a:ext cx="684076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12274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228600"/>
            <a:ext cx="762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sz="2800" b="1" dirty="0">
                <a:ea typeface="Calibri" pitchFamily="34" charset="0"/>
                <a:cs typeface="Arial" pitchFamily="34" charset="0"/>
              </a:rPr>
              <a:t>Средняя наполняемость классов</a:t>
            </a:r>
            <a:r>
              <a:rPr lang="ru-RU" sz="2800" b="1" dirty="0" smtClean="0">
                <a:ea typeface="Calibri" pitchFamily="34" charset="0"/>
                <a:cs typeface="Arial" pitchFamily="34" charset="0"/>
              </a:rPr>
              <a:t>: </a:t>
            </a:r>
          </a:p>
          <a:p>
            <a:pPr lvl="0" eaLnBrk="0" hangingPunct="0"/>
            <a:r>
              <a:rPr lang="ru-RU" sz="2800" dirty="0" smtClean="0"/>
              <a:t>– </a:t>
            </a:r>
            <a:r>
              <a:rPr lang="ru-RU" sz="2800" dirty="0"/>
              <a:t>в основной школе средняя наполняемость составила </a:t>
            </a:r>
            <a:r>
              <a:rPr lang="ru-RU" sz="2800" dirty="0" smtClean="0"/>
              <a:t>27,2 </a:t>
            </a:r>
            <a:r>
              <a:rPr lang="ru-RU" sz="2800" dirty="0"/>
              <a:t>обучающихся</a:t>
            </a:r>
            <a:r>
              <a:rPr lang="ru-RU" sz="2800" b="1" dirty="0" smtClean="0">
                <a:ea typeface="Calibri" pitchFamily="34" charset="0"/>
                <a:cs typeface="Arial" pitchFamily="34" charset="0"/>
              </a:rPr>
              <a:t> </a:t>
            </a:r>
            <a:endParaRPr lang="ru-RU" sz="2800" dirty="0"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3836974"/>
              </p:ext>
            </p:extLst>
          </p:nvPr>
        </p:nvGraphicFramePr>
        <p:xfrm>
          <a:off x="304800" y="1844824"/>
          <a:ext cx="743555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4984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71735"/>
            <a:ext cx="86249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sz="2800" b="1" dirty="0" smtClean="0">
                <a:ea typeface="Calibri" pitchFamily="34" charset="0"/>
                <a:cs typeface="Arial" pitchFamily="34" charset="0"/>
              </a:rPr>
              <a:t>Средняя наполняемость классов:</a:t>
            </a:r>
          </a:p>
          <a:p>
            <a:pPr lvl="0" algn="ctr" eaLnBrk="0" hangingPunct="0"/>
            <a:r>
              <a:rPr lang="ru-RU" sz="2800" dirty="0" smtClean="0"/>
              <a:t>- в </a:t>
            </a:r>
            <a:r>
              <a:rPr lang="ru-RU" sz="2800" dirty="0"/>
              <a:t>старшей школе средняя наполняемость составила </a:t>
            </a:r>
            <a:r>
              <a:rPr lang="ru-RU" sz="2800" dirty="0" smtClean="0"/>
              <a:t>26 обучающихся</a:t>
            </a:r>
            <a:r>
              <a:rPr lang="ru-RU" sz="2800" b="1" dirty="0" smtClean="0">
                <a:ea typeface="Calibri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61366044"/>
              </p:ext>
            </p:extLst>
          </p:nvPr>
        </p:nvGraphicFramePr>
        <p:xfrm>
          <a:off x="611560" y="1628800"/>
          <a:ext cx="748883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16884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0"/>
            <a:ext cx="8215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внутришкольной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оценки качества образования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695315" y="951740"/>
            <a:ext cx="56810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единого государственного экзамена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692277"/>
              </p:ext>
            </p:extLst>
          </p:nvPr>
        </p:nvGraphicFramePr>
        <p:xfrm>
          <a:off x="107504" y="1351850"/>
          <a:ext cx="8856664" cy="5227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78422487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188718826"/>
                    </a:ext>
                  </a:extLst>
                </a:gridCol>
                <a:gridCol w="1241898">
                  <a:extLst>
                    <a:ext uri="{9D8B030D-6E8A-4147-A177-3AD203B41FA5}">
                      <a16:colId xmlns:a16="http://schemas.microsoft.com/office/drawing/2014/main" val="164740087"/>
                    </a:ext>
                  </a:extLst>
                </a:gridCol>
                <a:gridCol w="2214166">
                  <a:extLst>
                    <a:ext uri="{9D8B030D-6E8A-4147-A177-3AD203B41FA5}">
                      <a16:colId xmlns:a16="http://schemas.microsoft.com/office/drawing/2014/main" val="4141093489"/>
                    </a:ext>
                  </a:extLst>
                </a:gridCol>
              </a:tblGrid>
              <a:tr h="791825">
                <a:tc>
                  <a:txBody>
                    <a:bodyPr/>
                    <a:lstStyle/>
                    <a:p>
                      <a:r>
                        <a:rPr lang="en-US" sz="1600" dirty="0" err="1">
                          <a:effectLst/>
                        </a:rPr>
                        <a:t>Предмет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effectLst/>
                        </a:rPr>
                        <a:t>Сдавали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всего</a:t>
                      </a:r>
                      <a:r>
                        <a:rPr lang="en-US" sz="1600" dirty="0">
                          <a:effectLst/>
                        </a:rPr>
                        <a:t/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 err="1">
                          <a:effectLst/>
                        </a:rPr>
                        <a:t>человек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Средний балл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Сколько обучающихся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получили больше 80 баллов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910061320"/>
                  </a:ext>
                </a:extLst>
              </a:tr>
              <a:tr h="383141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Русский язык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24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</a:rPr>
                        <a:t>71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</a:rPr>
                        <a:t>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814671162"/>
                  </a:ext>
                </a:extLst>
              </a:tr>
              <a:tr h="383141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Математика </a:t>
                      </a:r>
                      <a:r>
                        <a:rPr lang="ru-RU" sz="2000">
                          <a:effectLst/>
                        </a:rPr>
                        <a:t>база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515881560"/>
                  </a:ext>
                </a:extLst>
              </a:tr>
              <a:tr h="383141"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Математика профиль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19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58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4125956343"/>
                  </a:ext>
                </a:extLst>
              </a:tr>
              <a:tr h="383141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Физика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12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50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493187125"/>
                  </a:ext>
                </a:extLst>
              </a:tr>
              <a:tr h="383141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Химия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20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899844328"/>
                  </a:ext>
                </a:extLst>
              </a:tr>
              <a:tr h="383141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Информатика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19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54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567944438"/>
                  </a:ext>
                </a:extLst>
              </a:tr>
              <a:tr h="383141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Биология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49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717489288"/>
                  </a:ext>
                </a:extLst>
              </a:tr>
              <a:tr h="383141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История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68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592676399"/>
                  </a:ext>
                </a:extLst>
              </a:tr>
              <a:tr h="383141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Английский язык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72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98821842"/>
                  </a:ext>
                </a:extLst>
              </a:tr>
              <a:tr h="383141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Обществознание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66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249577179"/>
                  </a:ext>
                </a:extLst>
              </a:tr>
              <a:tr h="383141"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Литература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</a:rPr>
                        <a:t>87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345455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987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28600" y="609600"/>
            <a:ext cx="71116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Сохранение контингента обучающихся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44556479"/>
              </p:ext>
            </p:extLst>
          </p:nvPr>
        </p:nvGraphicFramePr>
        <p:xfrm>
          <a:off x="539553" y="1700808"/>
          <a:ext cx="784887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03818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0"/>
            <a:ext cx="8215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внутришкольной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оценки качества образования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59" y="93504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 государственной (итоговой) аттестации в 9-х классах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831543"/>
              </p:ext>
            </p:extLst>
          </p:nvPr>
        </p:nvGraphicFramePr>
        <p:xfrm>
          <a:off x="357158" y="1304372"/>
          <a:ext cx="8352926" cy="5044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9892">
                  <a:extLst>
                    <a:ext uri="{9D8B030D-6E8A-4147-A177-3AD203B41FA5}">
                      <a16:colId xmlns:a16="http://schemas.microsoft.com/office/drawing/2014/main" val="1826164130"/>
                    </a:ext>
                  </a:extLst>
                </a:gridCol>
                <a:gridCol w="1184830">
                  <a:extLst>
                    <a:ext uri="{9D8B030D-6E8A-4147-A177-3AD203B41FA5}">
                      <a16:colId xmlns:a16="http://schemas.microsoft.com/office/drawing/2014/main" val="3286718979"/>
                    </a:ext>
                  </a:extLst>
                </a:gridCol>
                <a:gridCol w="1132838">
                  <a:extLst>
                    <a:ext uri="{9D8B030D-6E8A-4147-A177-3AD203B41FA5}">
                      <a16:colId xmlns:a16="http://schemas.microsoft.com/office/drawing/2014/main" val="195105552"/>
                    </a:ext>
                  </a:extLst>
                </a:gridCol>
                <a:gridCol w="1395685">
                  <a:extLst>
                    <a:ext uri="{9D8B030D-6E8A-4147-A177-3AD203B41FA5}">
                      <a16:colId xmlns:a16="http://schemas.microsoft.com/office/drawing/2014/main" val="3894685489"/>
                    </a:ext>
                  </a:extLst>
                </a:gridCol>
                <a:gridCol w="1791957">
                  <a:extLst>
                    <a:ext uri="{9D8B030D-6E8A-4147-A177-3AD203B41FA5}">
                      <a16:colId xmlns:a16="http://schemas.microsoft.com/office/drawing/2014/main" val="3313589123"/>
                    </a:ext>
                  </a:extLst>
                </a:gridCol>
                <a:gridCol w="897724">
                  <a:extLst>
                    <a:ext uri="{9D8B030D-6E8A-4147-A177-3AD203B41FA5}">
                      <a16:colId xmlns:a16="http://schemas.microsoft.com/office/drawing/2014/main" val="1666452492"/>
                    </a:ext>
                  </a:extLst>
                </a:gridCol>
              </a:tblGrid>
              <a:tr h="934022">
                <a:tc>
                  <a:txBody>
                    <a:bodyPr/>
                    <a:lstStyle/>
                    <a:p>
                      <a:r>
                        <a:rPr lang="en-US" sz="2000" dirty="0" err="1">
                          <a:effectLst/>
                        </a:rPr>
                        <a:t>Предмет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Сдавали всего человек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effectLst/>
                        </a:rPr>
                        <a:t>получили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«5»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effectLst/>
                        </a:rPr>
                        <a:t>получили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«4»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effectLst/>
                        </a:rPr>
                        <a:t>получили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«3»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effectLst/>
                        </a:rPr>
                        <a:t>получили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«2»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246419507"/>
                  </a:ext>
                </a:extLst>
              </a:tr>
              <a:tr h="403453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Математика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48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20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25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72155731"/>
                  </a:ext>
                </a:extLst>
              </a:tr>
              <a:tr h="403453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Русский язык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48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21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24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708828105"/>
                  </a:ext>
                </a:extLst>
              </a:tr>
              <a:tr h="403453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Физика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693209289"/>
                  </a:ext>
                </a:extLst>
              </a:tr>
              <a:tr h="403453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История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56121399"/>
                  </a:ext>
                </a:extLst>
              </a:tr>
              <a:tr h="403453"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Информатика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29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11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16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531106786"/>
                  </a:ext>
                </a:extLst>
              </a:tr>
              <a:tr h="403453"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География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20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297783463"/>
                  </a:ext>
                </a:extLst>
              </a:tr>
              <a:tr h="403453"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Английский язык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969681014"/>
                  </a:ext>
                </a:extLst>
              </a:tr>
              <a:tr h="403453"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Химия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66553864"/>
                  </a:ext>
                </a:extLst>
              </a:tr>
              <a:tr h="403453"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Биология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273475128"/>
                  </a:ext>
                </a:extLst>
              </a:tr>
              <a:tr h="403453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Обществознание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28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18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577884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733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Данные о поступлении в учреждения профессионального образования</a:t>
            </a: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904343"/>
              </p:ext>
            </p:extLst>
          </p:nvPr>
        </p:nvGraphicFramePr>
        <p:xfrm>
          <a:off x="321229" y="1196752"/>
          <a:ext cx="8499242" cy="4974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3433">
                  <a:extLst>
                    <a:ext uri="{9D8B030D-6E8A-4147-A177-3AD203B41FA5}">
                      <a16:colId xmlns:a16="http://schemas.microsoft.com/office/drawing/2014/main" val="1092846758"/>
                    </a:ext>
                  </a:extLst>
                </a:gridCol>
                <a:gridCol w="743042">
                  <a:extLst>
                    <a:ext uri="{9D8B030D-6E8A-4147-A177-3AD203B41FA5}">
                      <a16:colId xmlns:a16="http://schemas.microsoft.com/office/drawing/2014/main" val="400959415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06215475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23510593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8309785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15106187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93425653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7283023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104640647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1415401364"/>
                    </a:ext>
                  </a:extLst>
                </a:gridCol>
              </a:tblGrid>
              <a:tr h="160356">
                <a:tc rowSpan="2"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</a:rPr>
                        <a:t>Год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выпуска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 gridSpan="4"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</a:rPr>
                        <a:t>Основная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школа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sz="2400">
                          <a:effectLst/>
                        </a:rPr>
                        <a:t>Средняя школа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973805"/>
                  </a:ext>
                </a:extLst>
              </a:tr>
              <a:tr h="4181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</a:rPr>
                        <a:t>Всего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</a:rPr>
                        <a:t>Перешли в 10-й класс школы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</a:rPr>
                        <a:t>Перешли в 10-й класс другой ОО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</a:rPr>
                        <a:t>Поступили</a:t>
                      </a:r>
                      <a:r>
                        <a:rPr lang="en-US" sz="2400" dirty="0">
                          <a:effectLst/>
                        </a:rPr>
                        <a:t> в </a:t>
                      </a:r>
                      <a:r>
                        <a:rPr lang="en-US" sz="2400" dirty="0" err="1">
                          <a:effectLst/>
                        </a:rPr>
                        <a:t>профессиональную</a:t>
                      </a:r>
                      <a:r>
                        <a:rPr lang="en-US" sz="2400" dirty="0">
                          <a:effectLst/>
                        </a:rPr>
                        <a:t> ОО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</a:rPr>
                        <a:t>Всего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</a:rPr>
                        <a:t>Поступили</a:t>
                      </a:r>
                      <a:r>
                        <a:rPr lang="en-US" sz="2400" dirty="0">
                          <a:effectLst/>
                        </a:rPr>
                        <a:t> в </a:t>
                      </a:r>
                      <a:r>
                        <a:rPr lang="en-US" sz="2400" dirty="0" err="1">
                          <a:effectLst/>
                        </a:rPr>
                        <a:t>вуз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</a:rPr>
                        <a:t>Поступили</a:t>
                      </a:r>
                      <a:r>
                        <a:rPr lang="en-US" sz="2400" dirty="0">
                          <a:effectLst/>
                        </a:rPr>
                        <a:t> в </a:t>
                      </a:r>
                      <a:r>
                        <a:rPr lang="en-US" sz="2400" dirty="0" err="1">
                          <a:effectLst/>
                        </a:rPr>
                        <a:t>профессиональную</a:t>
                      </a:r>
                      <a:r>
                        <a:rPr lang="en-US" sz="2400" dirty="0">
                          <a:effectLst/>
                        </a:rPr>
                        <a:t> ОО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</a:rPr>
                        <a:t>Устроились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на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работу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</a:rPr>
                        <a:t>Пошли на срочную службу по призыву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extLst>
                  <a:ext uri="{0D108BD9-81ED-4DB2-BD59-A6C34878D82A}">
                    <a16:rowId xmlns:a16="http://schemas.microsoft.com/office/drawing/2014/main" val="867987721"/>
                  </a:ext>
                </a:extLst>
              </a:tr>
              <a:tr h="160356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</a:rPr>
                        <a:t>202</a:t>
                      </a:r>
                      <a:r>
                        <a:rPr lang="ru-RU" sz="2800">
                          <a:effectLst/>
                        </a:rPr>
                        <a:t>2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>
                          <a:effectLst/>
                        </a:rPr>
                        <a:t>49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>
                          <a:effectLst/>
                        </a:rPr>
                        <a:t>25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>
                          <a:effectLst/>
                        </a:rPr>
                        <a:t>7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>
                          <a:effectLst/>
                        </a:rPr>
                        <a:t>16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</a:rPr>
                        <a:t>2</a:t>
                      </a:r>
                      <a:r>
                        <a:rPr lang="ru-RU" sz="2800">
                          <a:effectLst/>
                        </a:rPr>
                        <a:t>3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>
                          <a:effectLst/>
                        </a:rPr>
                        <a:t>22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>
                          <a:effectLst/>
                        </a:rPr>
                        <a:t>1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>
                          <a:effectLst/>
                        </a:rPr>
                        <a:t>0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effectLst/>
                        </a:rPr>
                        <a:t>0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extLst>
                  <a:ext uri="{0D108BD9-81ED-4DB2-BD59-A6C34878D82A}">
                    <a16:rowId xmlns:a16="http://schemas.microsoft.com/office/drawing/2014/main" val="126595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407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Достижения обучающихся в олимпиадах</a:t>
            </a:r>
            <a:endParaRPr lang="ru-RU" sz="28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818868931"/>
              </p:ext>
            </p:extLst>
          </p:nvPr>
        </p:nvGraphicFramePr>
        <p:xfrm>
          <a:off x="395536" y="1124744"/>
          <a:ext cx="828092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5510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678601"/>
              </p:ext>
            </p:extLst>
          </p:nvPr>
        </p:nvGraphicFramePr>
        <p:xfrm>
          <a:off x="251518" y="1124748"/>
          <a:ext cx="8712969" cy="540059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59652">
                  <a:extLst>
                    <a:ext uri="{9D8B030D-6E8A-4147-A177-3AD203B41FA5}">
                      <a16:colId xmlns:a16="http://schemas.microsoft.com/office/drawing/2014/main" val="1970221269"/>
                    </a:ext>
                  </a:extLst>
                </a:gridCol>
                <a:gridCol w="1847546">
                  <a:extLst>
                    <a:ext uri="{9D8B030D-6E8A-4147-A177-3AD203B41FA5}">
                      <a16:colId xmlns:a16="http://schemas.microsoft.com/office/drawing/2014/main" val="1599180939"/>
                    </a:ext>
                  </a:extLst>
                </a:gridCol>
                <a:gridCol w="2043353">
                  <a:extLst>
                    <a:ext uri="{9D8B030D-6E8A-4147-A177-3AD203B41FA5}">
                      <a16:colId xmlns:a16="http://schemas.microsoft.com/office/drawing/2014/main" val="3100748133"/>
                    </a:ext>
                  </a:extLst>
                </a:gridCol>
                <a:gridCol w="844145">
                  <a:extLst>
                    <a:ext uri="{9D8B030D-6E8A-4147-A177-3AD203B41FA5}">
                      <a16:colId xmlns:a16="http://schemas.microsoft.com/office/drawing/2014/main" val="146106577"/>
                    </a:ext>
                  </a:extLst>
                </a:gridCol>
                <a:gridCol w="1420252">
                  <a:extLst>
                    <a:ext uri="{9D8B030D-6E8A-4147-A177-3AD203B41FA5}">
                      <a16:colId xmlns:a16="http://schemas.microsoft.com/office/drawing/2014/main" val="786192962"/>
                    </a:ext>
                  </a:extLst>
                </a:gridCol>
                <a:gridCol w="1898021">
                  <a:extLst>
                    <a:ext uri="{9D8B030D-6E8A-4147-A177-3AD203B41FA5}">
                      <a16:colId xmlns:a16="http://schemas.microsoft.com/office/drawing/2014/main" val="1231905676"/>
                    </a:ext>
                  </a:extLst>
                </a:gridCol>
              </a:tblGrid>
              <a:tr h="799883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№</a:t>
                      </a:r>
                      <a:endParaRPr lang="ru-RU" sz="1800">
                        <a:effectLst/>
                      </a:endParaRPr>
                    </a:p>
                    <a:p>
                      <a:pPr algn="ctr"/>
                      <a:r>
                        <a:rPr lang="en-US" sz="1800">
                          <a:effectLst/>
                        </a:rPr>
                        <a:t>п/п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Предмет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Ф.И. учащегося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Класс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Место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Ф.И.О. учителя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2810118"/>
                  </a:ext>
                </a:extLst>
              </a:tr>
              <a:tr h="601301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Английский язык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Павлий Иван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7А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 Призер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ru-RU" sz="1800">
                          <a:effectLst/>
                        </a:rPr>
                        <a:t>Масалитина Е.С.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9730080"/>
                  </a:ext>
                </a:extLst>
              </a:tr>
              <a:tr h="799883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Английский язык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Першонкова Валентина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8Б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Призер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ru-RU" sz="1800">
                          <a:effectLst/>
                        </a:rPr>
                        <a:t>Масалитина Е.С.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4280866"/>
                  </a:ext>
                </a:extLst>
              </a:tr>
              <a:tr h="399941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Английский язык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Попков Никита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8Б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Призер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ru-RU" sz="1800">
                          <a:effectLst/>
                        </a:rPr>
                        <a:t>Масалитина Е.С.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7098214"/>
                  </a:ext>
                </a:extLst>
              </a:tr>
              <a:tr h="399941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ОБЖ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Бисерова Полина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9А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Призер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ru-RU" sz="1800">
                          <a:effectLst/>
                        </a:rPr>
                        <a:t>Воронов С.М.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3522589"/>
                  </a:ext>
                </a:extLst>
              </a:tr>
              <a:tr h="399941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ОБЖ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 Стадников Никита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10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Призер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ru-RU" sz="1800">
                          <a:effectLst/>
                        </a:rPr>
                        <a:t>Воронов С.М.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1817305"/>
                  </a:ext>
                </a:extLst>
              </a:tr>
              <a:tr h="399941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Биология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Гудилина Ангелина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8А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Победитель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ru-RU" sz="1800">
                          <a:effectLst/>
                        </a:rPr>
                        <a:t>Шик О.В.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7563004"/>
                  </a:ext>
                </a:extLst>
              </a:tr>
              <a:tr h="399941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Биология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Карманов Андрей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9Б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Призер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ru-RU" sz="1800">
                          <a:effectLst/>
                        </a:rPr>
                        <a:t>Шик О.В.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6694297"/>
                  </a:ext>
                </a:extLst>
              </a:tr>
              <a:tr h="399941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Математика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effectLst/>
                        </a:rPr>
                        <a:t>Козина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Алиса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8Б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Призер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ru-RU" sz="1800">
                          <a:effectLst/>
                        </a:rPr>
                        <a:t>Гориславец С.В.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0087054"/>
                  </a:ext>
                </a:extLst>
              </a:tr>
              <a:tr h="399941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effectLst/>
                        </a:rPr>
                        <a:t>Математика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Гудилина Ангелина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8А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Призер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ru-RU" sz="1800">
                          <a:effectLst/>
                        </a:rPr>
                        <a:t>Гориславец С.В.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1954023"/>
                  </a:ext>
                </a:extLst>
              </a:tr>
              <a:tr h="399941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effectLst/>
                        </a:rPr>
                        <a:t>Литература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effectLst/>
                        </a:rPr>
                        <a:t>Янчук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Екатерина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9Б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Призер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ru-RU" sz="1800" dirty="0">
                          <a:effectLst/>
                        </a:rPr>
                        <a:t>Воронова Э.Э.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4887572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39552" y="260648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Достижения обучающихся в олимпиадах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07490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611560" y="692696"/>
            <a:ext cx="8001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Данные о достижениях и проблемах социализации обучающихся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(правонарушения, поведенческие риски)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6854" y="2852936"/>
            <a:ext cx="78115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внутрилицейском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учёте, КДН и ПДН на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01.09.2022г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состоит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учащийся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08076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1"/>
          <p:cNvSpPr>
            <a:spLocks noChangeArrowheads="1"/>
          </p:cNvSpPr>
          <p:nvPr/>
        </p:nvSpPr>
        <p:spPr bwMode="auto">
          <a:xfrm>
            <a:off x="357158" y="0"/>
            <a:ext cx="8572560" cy="1024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19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Обучающиеся лицея активно участвуют в городских, областных и всероссийских олимпиадах и конкурсах: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 математический конкурс-игра «Кенгуру – математика для всех»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конкурс «Золотое руно»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конкурс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английскому языку «Бульдог»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Общероссийский конкурс «Русский медвежонок» по языкознанию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открытая олимпиада «Наше наследие» «Россия в годы правления Рюриковичей», «Золотое кольцо России».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открытая олимпиада «Наше наследие» Муниципального и полуфинального туров 6-11 классов 2020/21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открытая олимпиада Наше наследие (Основы православной культуры)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Общероссийская предметная олимпиада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Олимпус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по математике  г. Калининград осенняя сессия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конкурс по английскому языку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Олимпис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по английскому языку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ООО «Глобус» Республика Коми Осенняя сессия «Эверест»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 знатоков русского языка «Русский язык на 5».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Международная предметная олимпиада Осенняя сессия «Эверест» по математике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 по страноведению  «И целого мира мало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образовательная олимпиада по физике ФГОС ООО для школьников 7-8 классов в соответствии с ФГОС ООО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Инженерная олимпиада «Звезда»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интеллектуальная  игра «1418».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 Региональный командный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чемпионат школьников по программированию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Всероссийский конкурс художественного чтения «Поэзия Победы»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Открытый Конкурс Чтецов XIV Книжного Чеховского фестиваля «Лестница – чудесница»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портал «Солнечный свет». Конкурс творческий проектов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Областной конкурс-фестиваль хоровой и вокальной музыки «Наполним музыкой сердца»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625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40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40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140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140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140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140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140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140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140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140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140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140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140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140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140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140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140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140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1402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1402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0" fill="hold"/>
                                        <p:tgtEl>
                                          <p:spTgt spid="1402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0" fill="hold"/>
                                        <p:tgtEl>
                                          <p:spTgt spid="1402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14028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0" fill="hold"/>
                                        <p:tgtEl>
                                          <p:spTgt spid="14028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14028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0" fill="hold"/>
                                        <p:tgtEl>
                                          <p:spTgt spid="14028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0" fill="hold"/>
                                        <p:tgtEl>
                                          <p:spTgt spid="14028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0" fill="hold"/>
                                        <p:tgtEl>
                                          <p:spTgt spid="14028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0" fill="hold"/>
                                        <p:tgtEl>
                                          <p:spTgt spid="14028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0" fill="hold"/>
                                        <p:tgtEl>
                                          <p:spTgt spid="14028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0" fill="hold"/>
                                        <p:tgtEl>
                                          <p:spTgt spid="14028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0" fill="hold"/>
                                        <p:tgtEl>
                                          <p:spTgt spid="14028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0" fill="hold"/>
                                        <p:tgtEl>
                                          <p:spTgt spid="14028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0" fill="hold"/>
                                        <p:tgtEl>
                                          <p:spTgt spid="14028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5000" fill="hold"/>
                                        <p:tgtEl>
                                          <p:spTgt spid="14028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0" fill="hold"/>
                                        <p:tgtEl>
                                          <p:spTgt spid="14028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0" fill="hold"/>
                                        <p:tgtEl>
                                          <p:spTgt spid="14028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0" fill="hold"/>
                                        <p:tgtEl>
                                          <p:spTgt spid="14028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0" fill="hold"/>
                                        <p:tgtEl>
                                          <p:spTgt spid="14028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0" fill="hold"/>
                                        <p:tgtEl>
                                          <p:spTgt spid="14028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5000" fill="hold"/>
                                        <p:tgtEl>
                                          <p:spTgt spid="14028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0" fill="hold"/>
                                        <p:tgtEl>
                                          <p:spTgt spid="14028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0" fill="hold"/>
                                        <p:tgtEl>
                                          <p:spTgt spid="14028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0" fill="hold"/>
                                        <p:tgtEl>
                                          <p:spTgt spid="14028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-24"/>
            <a:ext cx="7929618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Обучающиеся лицея активно участвуют в городских, областных и всероссийских олимпиадах и конкурсах: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endParaRPr lang="ru-RU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Клуб «ГРАЖДАНИН» Дистанционная игра «Где логика?!»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Городская игра 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Я-предприниматель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в рамках деятельности политико-правового клуб «Гражданин» МБУ ДО ЦВР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Муниципальный конкурс по основам потребительских знаний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ЭРУДИТ. Игра-викторина «Мы юные читатели» посвященная  Международному дню читателя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ПУЛЬС. Конкурс школьных проектов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ProNTI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конкурс « Никто не забыт!»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 поэтический конкурс «Мир природы в литературе»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конкурс рисунков «Терроризм – угроза обществу»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конкурс рисунков «Новый год стучится в двери»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конкурс рисунков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Тагмет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сердце города»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конкурс рисунков «Дети рисуют мир»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конкурс рисунков «Космические дали»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конкурс рисунков «Готов к труду и обороне»</a:t>
            </a:r>
          </a:p>
          <a:p>
            <a:pPr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Городская школьная юридическая олимпиада</a:t>
            </a: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VШ городской олимпиады по математике «Импульс знаний»</a:t>
            </a:r>
          </a:p>
          <a:p>
            <a:pPr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IV городской конкурс авторских рассказов «Моя правдивая история»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 «Точка опоры»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918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142844" y="0"/>
            <a:ext cx="8715404" cy="901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19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лицеистов в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Интернет-Онлайн-олимпиадах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конкурс-игра по математике «Слон», ЦДО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Снейл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Чемпионат начальной школы «Вундеркинд», ЦДО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Снейл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олимпиада «Вершина математических знаний»- «Талант педагога»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олимпиада «Мой родной русский язык» - ЦДТ «Новое достижение»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олимпиада «Проверка знаний»- Ко Дню космонавтики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олимпиада «Чтение и кругозор» - ЦДТ «Новое достижение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Международная дистанционная олимпиада проекта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KOMPEDU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«Информатика 6 класс»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проект для учителей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mir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olimp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«Мозговой штурм. 6 класс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онлайн-олимпиада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«Олимпийские игра на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Учи.ру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математике» для 1-9 классов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онлайн-олимпиада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«Безопасные дороги»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онлайн-олимпиада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Учи.ру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английскому языку для 1-9 классов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онлайн-олимпиада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Учи.ру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окружающему миру для 1-4 классов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онлайн-олимпиада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Учи.ру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математике для 1-9 классов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онлайн-олимпиада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Учи.ру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Дино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для 1-4 классов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онлайн-олимпиада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Учи.ру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русскому языку для 1-9 классов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Открыта интернет- олимпиада по английскому языку для школьников « Осень»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Областная олимпиада школьников по информационным технологиям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Конкурсный отбор на образовательную программу «Физика. Старт в науку»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Олимпиада по направлению «Защита прав потребителей»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Международная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онлайн-олимпиада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Skyeng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Super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Cup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Интернет олимпиада по физике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709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38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38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138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138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138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138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138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138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1382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1382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1382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1382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1382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1382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1382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1382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1382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1382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1382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1382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0" fill="hold"/>
                                        <p:tgtEl>
                                          <p:spTgt spid="1382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0" fill="hold"/>
                                        <p:tgtEl>
                                          <p:spTgt spid="1382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13824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0" fill="hold"/>
                                        <p:tgtEl>
                                          <p:spTgt spid="13824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13824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0" fill="hold"/>
                                        <p:tgtEl>
                                          <p:spTgt spid="13824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0" fill="hold"/>
                                        <p:tgtEl>
                                          <p:spTgt spid="13824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0" fill="hold"/>
                                        <p:tgtEl>
                                          <p:spTgt spid="13824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0" fill="hold"/>
                                        <p:tgtEl>
                                          <p:spTgt spid="13824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0" fill="hold"/>
                                        <p:tgtEl>
                                          <p:spTgt spid="13824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0" fill="hold"/>
                                        <p:tgtEl>
                                          <p:spTgt spid="13824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0" fill="hold"/>
                                        <p:tgtEl>
                                          <p:spTgt spid="13824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0" fill="hold"/>
                                        <p:tgtEl>
                                          <p:spTgt spid="13824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0" fill="hold"/>
                                        <p:tgtEl>
                                          <p:spTgt spid="13824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5000" fill="hold"/>
                                        <p:tgtEl>
                                          <p:spTgt spid="13824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0" fill="hold"/>
                                        <p:tgtEl>
                                          <p:spTgt spid="13824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0" fill="hold"/>
                                        <p:tgtEl>
                                          <p:spTgt spid="13824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0" fill="hold"/>
                                        <p:tgtEl>
                                          <p:spTgt spid="13824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0" fill="hold"/>
                                        <p:tgtEl>
                                          <p:spTgt spid="13824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0" fill="hold"/>
                                        <p:tgtEl>
                                          <p:spTgt spid="13824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5000" fill="hold"/>
                                        <p:tgtEl>
                                          <p:spTgt spid="13824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0" fill="hold"/>
                                        <p:tgtEl>
                                          <p:spTgt spid="13824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"/>
          <p:cNvSpPr>
            <a:spLocks noChangeArrowheads="1"/>
          </p:cNvSpPr>
          <p:nvPr/>
        </p:nvSpPr>
        <p:spPr bwMode="auto">
          <a:xfrm>
            <a:off x="214282" y="0"/>
            <a:ext cx="8715436" cy="932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Лицеисты активно участвовали в научно-практических конференциях, проектах, открытых уроках: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Научно-практическая конференция «Правовая культура молодежи в современном обществе» на базе ТИ им. А.П. Чехова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XXXI городские экологические  чтения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конкурс научно-исследовательских работ «Военная честь запрещает русским сдавать города без боя»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Таганрогский институт имени А.П. Чехова, в рамках традиционной недели Юриспруденции конкурс «Конституционно-правовые реформы в современной России».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 конференция Ассоциаций ученических научных обществ города Таганрога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конкурс творческих работ по информационным технологиям в номинации «Лучшая программная разработка»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ДАНЮИ. XLVI Весенняя сессия открытой научно-практической конференции Донской академии наук юных исследователей имени Ю.А. Жданова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Многопрофильная научно-практическая конференция обучающихся Ростовской области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 Всероссийской олимпиаде школьников «Кирилл Разумовский – к вершинам знаний»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Многопрофильная инженерная олимпиада «Звезда»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Всероссийский  конкурс научно-исследовательских работ им. Д.И. Менделеева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XXVIII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Всероссийский конкурс юношеских  исследовательских работ имени В. И. Вернадского, 2 работы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Всероссийский конкурс юных исследователей окружающей среды «Открытия 2030» ; Многопрофильная научно-практическая конференции обучающихся Ростовской области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Международная техническая Олимпиада МАИ  «Траектория взлета»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Выездная олимпиада по физике (МФТИ)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372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37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37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137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137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137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137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137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137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137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137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137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137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137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137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1372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1372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1372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1372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1372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1372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0" fill="hold"/>
                                        <p:tgtEl>
                                          <p:spTgt spid="1372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0" fill="hold"/>
                                        <p:tgtEl>
                                          <p:spTgt spid="1372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1372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0" fill="hold"/>
                                        <p:tgtEl>
                                          <p:spTgt spid="1372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1372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0" fill="hold"/>
                                        <p:tgtEl>
                                          <p:spTgt spid="1372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0" fill="hold"/>
                                        <p:tgtEl>
                                          <p:spTgt spid="1372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0" fill="hold"/>
                                        <p:tgtEl>
                                          <p:spTgt spid="1372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0" fill="hold"/>
                                        <p:tgtEl>
                                          <p:spTgt spid="1372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0" fill="hold"/>
                                        <p:tgtEl>
                                          <p:spTgt spid="1372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0" fill="hold"/>
                                        <p:tgtEl>
                                          <p:spTgt spid="1372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0" fill="hold"/>
                                        <p:tgtEl>
                                          <p:spTgt spid="1372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1"/>
          <p:cNvSpPr>
            <a:spLocks noChangeArrowheads="1"/>
          </p:cNvSpPr>
          <p:nvPr/>
        </p:nvSpPr>
        <p:spPr bwMode="auto">
          <a:xfrm>
            <a:off x="214282" y="571480"/>
            <a:ext cx="8643966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лицеистов во Всероссийских диктантах: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Всероссийский экологический диктант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Всероссийский химический диктант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исторический диктант Победы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Всероссийский правовой юридический диктант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Всероссийский тест на знание Конституции РФ</a:t>
            </a:r>
            <a:endParaRPr lang="ru-RU" sz="2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Международная акция «Большой этнографический диктант»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5674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643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Контингент учеников, занимающихся внеурочной деятельностью в начальной школе, состоит из 336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человек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327525"/>
              </p:ext>
            </p:extLst>
          </p:nvPr>
        </p:nvGraphicFramePr>
        <p:xfrm>
          <a:off x="611561" y="1268756"/>
          <a:ext cx="7920880" cy="55892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2433">
                  <a:extLst>
                    <a:ext uri="{9D8B030D-6E8A-4147-A177-3AD203B41FA5}">
                      <a16:colId xmlns:a16="http://schemas.microsoft.com/office/drawing/2014/main" val="2900967762"/>
                    </a:ext>
                  </a:extLst>
                </a:gridCol>
                <a:gridCol w="2775485">
                  <a:extLst>
                    <a:ext uri="{9D8B030D-6E8A-4147-A177-3AD203B41FA5}">
                      <a16:colId xmlns:a16="http://schemas.microsoft.com/office/drawing/2014/main" val="4293168856"/>
                    </a:ext>
                  </a:extLst>
                </a:gridCol>
                <a:gridCol w="693056">
                  <a:extLst>
                    <a:ext uri="{9D8B030D-6E8A-4147-A177-3AD203B41FA5}">
                      <a16:colId xmlns:a16="http://schemas.microsoft.com/office/drawing/2014/main" val="2636503587"/>
                    </a:ext>
                  </a:extLst>
                </a:gridCol>
                <a:gridCol w="692242">
                  <a:extLst>
                    <a:ext uri="{9D8B030D-6E8A-4147-A177-3AD203B41FA5}">
                      <a16:colId xmlns:a16="http://schemas.microsoft.com/office/drawing/2014/main" val="63412912"/>
                    </a:ext>
                  </a:extLst>
                </a:gridCol>
                <a:gridCol w="623832">
                  <a:extLst>
                    <a:ext uri="{9D8B030D-6E8A-4147-A177-3AD203B41FA5}">
                      <a16:colId xmlns:a16="http://schemas.microsoft.com/office/drawing/2014/main" val="1588256790"/>
                    </a:ext>
                  </a:extLst>
                </a:gridCol>
                <a:gridCol w="623832">
                  <a:extLst>
                    <a:ext uri="{9D8B030D-6E8A-4147-A177-3AD203B41FA5}">
                      <a16:colId xmlns:a16="http://schemas.microsoft.com/office/drawing/2014/main" val="2267815903"/>
                    </a:ext>
                  </a:extLst>
                </a:gridCol>
              </a:tblGrid>
              <a:tr h="414018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Основные</a:t>
                      </a:r>
                      <a:endParaRPr lang="ru-RU" sz="1100">
                        <a:effectLst/>
                      </a:endParaRPr>
                    </a:p>
                    <a:p>
                      <a:pPr algn="ctr"/>
                      <a:r>
                        <a:rPr lang="en-US" sz="1100">
                          <a:effectLst/>
                        </a:rPr>
                        <a:t>направления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Название кружков, секций, клубов, лабораторий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Количество часов в неделю по классам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175526"/>
                  </a:ext>
                </a:extLst>
              </a:tr>
              <a:tr h="2070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1148876860"/>
                  </a:ext>
                </a:extLst>
              </a:tr>
              <a:tr h="207009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Физкультурно-спортивное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Быстрее. Выше. Сильнее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70845568"/>
                  </a:ext>
                </a:extLst>
              </a:tr>
              <a:tr h="207009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Социально-гуманитарное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Логопедия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3854611897"/>
                  </a:ext>
                </a:extLst>
              </a:tr>
              <a:tr h="207009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Эколого-биологическое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Загадки природы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3686721873"/>
                  </a:ext>
                </a:extLst>
              </a:tr>
              <a:tr h="207009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Общеинтеллектуальное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Всезнайка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2070293322"/>
                  </a:ext>
                </a:extLst>
              </a:tr>
              <a:tr h="207009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Общеинтеллектуальное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Занимательная математика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4036672001"/>
                  </a:ext>
                </a:extLst>
              </a:tr>
              <a:tr h="207009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Социально-гуманитарное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Мир профессий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758288852"/>
                  </a:ext>
                </a:extLst>
              </a:tr>
              <a:tr h="207009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Социально-гуманитарное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Хочу все знать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293850723"/>
                  </a:ext>
                </a:extLst>
              </a:tr>
              <a:tr h="414018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Общеинтеллектуальное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>
                          <a:effectLst/>
                        </a:rPr>
                        <a:t>Первые шаги по шахматной доске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1766130500"/>
                  </a:ext>
                </a:extLst>
              </a:tr>
              <a:tr h="414018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Художественно-эстетическое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Жар-птица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1472745192"/>
                  </a:ext>
                </a:extLst>
              </a:tr>
              <a:tr h="207009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Научно-техническое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Цифровой мир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3413236513"/>
                  </a:ext>
                </a:extLst>
              </a:tr>
              <a:tr h="207009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Общеинтеллектуальное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Почемучка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2875272028"/>
                  </a:ext>
                </a:extLst>
              </a:tr>
              <a:tr h="207009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Социально-гуманитарное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Азбука здоровья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2729446153"/>
                  </a:ext>
                </a:extLst>
              </a:tr>
              <a:tr h="207009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Социально-гуманитарное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Увлекательная экономика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2301669620"/>
                  </a:ext>
                </a:extLst>
              </a:tr>
              <a:tr h="414018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Художественно-эстетическое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Волшебный сундучок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3265860559"/>
                  </a:ext>
                </a:extLst>
              </a:tr>
              <a:tr h="207009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Социально-гуманитарное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Психологические тренинги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2540840785"/>
                  </a:ext>
                </a:extLst>
              </a:tr>
              <a:tr h="207009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Общеинтеллектуальное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Смысловое чтение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3939788145"/>
                  </a:ext>
                </a:extLst>
              </a:tr>
              <a:tr h="207009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Общеинтеллектуальное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Слово на ладошке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1131715631"/>
                  </a:ext>
                </a:extLst>
              </a:tr>
              <a:tr h="207009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Социально-гуманитарное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Мир вокруг меня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194072095"/>
                  </a:ext>
                </a:extLst>
              </a:tr>
              <a:tr h="207009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Общеинтеллектуальное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Веселый английский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3978997588"/>
                  </a:ext>
                </a:extLst>
              </a:tr>
              <a:tr h="207009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Общеинтеллектуальное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Юный исследователь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3439781119"/>
                  </a:ext>
                </a:extLst>
              </a:tr>
              <a:tr h="207009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Итого: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25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472" marR="65472" marT="0" marB="0"/>
                </a:tc>
                <a:extLst>
                  <a:ext uri="{0D108BD9-81ED-4DB2-BD59-A6C34878D82A}">
                    <a16:rowId xmlns:a16="http://schemas.microsoft.com/office/drawing/2014/main" val="223032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3780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0648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«Точка опоры»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45024"/>
            <a:ext cx="3899925" cy="2924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0" y="3475484"/>
            <a:ext cx="4641726" cy="30944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02" y="725520"/>
            <a:ext cx="3744416" cy="28083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97076"/>
            <a:ext cx="3920553" cy="261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81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общелицейского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традиционного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литературно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музыкальных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композиций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Они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защищали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Отечество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88713"/>
            <a:ext cx="6660232" cy="49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65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IX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научно-практическая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лицейской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конференции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626593" cy="571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50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Читающий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лицей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7092280" cy="53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96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02094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Работа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куратора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проекте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«500+»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429000"/>
            <a:ext cx="2427734" cy="3236979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30062" t="18447" r="11709" b="11713"/>
          <a:stretch/>
        </p:blipFill>
        <p:spPr bwMode="auto">
          <a:xfrm rot="21198337">
            <a:off x="8333" y="886913"/>
            <a:ext cx="4735962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892">
            <a:off x="4510164" y="1162093"/>
            <a:ext cx="4553630" cy="322169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0" t="19646" r="11380" b="7759"/>
          <a:stretch/>
        </p:blipFill>
        <p:spPr bwMode="auto">
          <a:xfrm rot="452388">
            <a:off x="-460314" y="3579169"/>
            <a:ext cx="4130050" cy="2707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1" t="19912" r="11709" b="8786"/>
          <a:stretch/>
        </p:blipFill>
        <p:spPr bwMode="auto">
          <a:xfrm rot="20820711">
            <a:off x="2918774" y="3837443"/>
            <a:ext cx="3974184" cy="26339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184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Площадка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проведения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Павловских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встреч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Двенадцатых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Таганрогских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Рождественских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чтений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6" y="1268760"/>
            <a:ext cx="8316416" cy="467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79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Федеральном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гранте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Президентских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инициатив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Газета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фронта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6804248" cy="51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63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Учебные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сборы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учащихся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класса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58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Региональный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чемпионат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Молодые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профессионалы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Ворлдскиллс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Россия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Ростовской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2022 (3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призёра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победитель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68158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46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02" y="116632"/>
            <a:ext cx="88613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итоговых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соревнованиях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приравненные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финалу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национального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чемпионата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Молодые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профессионалы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(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Ворлдскиллс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Россия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022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года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компетенции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Интернет-маркетинг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4683"/>
            <a:ext cx="6300192" cy="47251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56792"/>
            <a:ext cx="3543858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8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572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Контингент учеников, занимающихся внеурочной деятельностью в основной школе, состоит из 316 человек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702320"/>
              </p:ext>
            </p:extLst>
          </p:nvPr>
        </p:nvGraphicFramePr>
        <p:xfrm>
          <a:off x="827586" y="1045287"/>
          <a:ext cx="7848869" cy="55520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3847">
                  <a:extLst>
                    <a:ext uri="{9D8B030D-6E8A-4147-A177-3AD203B41FA5}">
                      <a16:colId xmlns:a16="http://schemas.microsoft.com/office/drawing/2014/main" val="4063871949"/>
                    </a:ext>
                  </a:extLst>
                </a:gridCol>
                <a:gridCol w="3038433">
                  <a:extLst>
                    <a:ext uri="{9D8B030D-6E8A-4147-A177-3AD203B41FA5}">
                      <a16:colId xmlns:a16="http://schemas.microsoft.com/office/drawing/2014/main" val="3603231885"/>
                    </a:ext>
                  </a:extLst>
                </a:gridCol>
                <a:gridCol w="461408">
                  <a:extLst>
                    <a:ext uri="{9D8B030D-6E8A-4147-A177-3AD203B41FA5}">
                      <a16:colId xmlns:a16="http://schemas.microsoft.com/office/drawing/2014/main" val="4025331726"/>
                    </a:ext>
                  </a:extLst>
                </a:gridCol>
                <a:gridCol w="461408">
                  <a:extLst>
                    <a:ext uri="{9D8B030D-6E8A-4147-A177-3AD203B41FA5}">
                      <a16:colId xmlns:a16="http://schemas.microsoft.com/office/drawing/2014/main" val="1215614160"/>
                    </a:ext>
                  </a:extLst>
                </a:gridCol>
                <a:gridCol w="461408">
                  <a:extLst>
                    <a:ext uri="{9D8B030D-6E8A-4147-A177-3AD203B41FA5}">
                      <a16:colId xmlns:a16="http://schemas.microsoft.com/office/drawing/2014/main" val="795396015"/>
                    </a:ext>
                  </a:extLst>
                </a:gridCol>
                <a:gridCol w="461408">
                  <a:extLst>
                    <a:ext uri="{9D8B030D-6E8A-4147-A177-3AD203B41FA5}">
                      <a16:colId xmlns:a16="http://schemas.microsoft.com/office/drawing/2014/main" val="4245891853"/>
                    </a:ext>
                  </a:extLst>
                </a:gridCol>
                <a:gridCol w="440957">
                  <a:extLst>
                    <a:ext uri="{9D8B030D-6E8A-4147-A177-3AD203B41FA5}">
                      <a16:colId xmlns:a16="http://schemas.microsoft.com/office/drawing/2014/main" val="2397808915"/>
                    </a:ext>
                  </a:extLst>
                </a:gridCol>
              </a:tblGrid>
              <a:tr h="574435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кружков, секций, клубов, лабораторий</a:t>
                      </a:r>
                    </a:p>
                  </a:txBody>
                  <a:tcPr marL="43116" marR="43116" marT="0" marB="0"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часов в неделю по классам</a:t>
                      </a:r>
                    </a:p>
                  </a:txBody>
                  <a:tcPr marL="43116" marR="4311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57319"/>
                  </a:ext>
                </a:extLst>
              </a:tr>
              <a:tr h="2872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2578184253"/>
                  </a:ext>
                </a:extLst>
              </a:tr>
              <a:tr h="287217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деятельность по ОБЖ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283899182"/>
                  </a:ext>
                </a:extLst>
              </a:tr>
              <a:tr h="287217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Физкультурно-спортивное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Быстрее. Выше. Сильнее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3950228915"/>
                  </a:ext>
                </a:extLst>
              </a:tr>
              <a:tr h="287217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Военно-атриотическое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Патриот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2939855433"/>
                  </a:ext>
                </a:extLst>
              </a:tr>
              <a:tr h="287217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Скифы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2739021039"/>
                  </a:ext>
                </a:extLst>
              </a:tr>
              <a:tr h="574435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деятельность по обществознанию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1411439750"/>
                  </a:ext>
                </a:extLst>
              </a:tr>
              <a:tr h="287217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Духовно-нравственное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ОДНКНР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3428044278"/>
                  </a:ext>
                </a:extLst>
              </a:tr>
              <a:tr h="574435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деятельность по информатике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3378677672"/>
                  </a:ext>
                </a:extLst>
              </a:tr>
              <a:tr h="287217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Веселый английский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837953239"/>
                  </a:ext>
                </a:extLst>
              </a:tr>
              <a:tr h="382150"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деятельность по биологии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2432912319"/>
                  </a:ext>
                </a:extLst>
              </a:tr>
              <a:tr h="287217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 измерений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1183506933"/>
                  </a:ext>
                </a:extLst>
              </a:tr>
              <a:tr h="574435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деятельность по математике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2742466937"/>
                  </a:ext>
                </a:extLst>
              </a:tr>
              <a:tr h="574435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деятельность по английскому языку</a:t>
                      </a: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1231768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2315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Открытый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отборочный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чемпионат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Южного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Федерального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Университета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стандартам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Ворлдскиллс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Россия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компетенции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решений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использование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блокчейн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технологий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Юниоры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(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победитель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призёр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b="20099"/>
          <a:stretch/>
        </p:blipFill>
        <p:spPr>
          <a:xfrm>
            <a:off x="2339752" y="1686292"/>
            <a:ext cx="3672408" cy="493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55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3906" y="11663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Гран-при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городском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смотре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строя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песни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Раз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два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три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четыре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мы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защитники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России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5 - А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класс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Ястребы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(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клуб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Патриот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5877272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Гран-при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городской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патриотической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программе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«Я - 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Россиянин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5-А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класс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клуб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Патриот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67" y="1316961"/>
            <a:ext cx="5996905" cy="449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3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8864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Гран –при в краеведческой игре «Ты живи, моя Россия! Славься Родина моя! 6В класс «Альфа» (клуб Патриот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)»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805264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место в военно-спортивной игре «Зарница» 6В класс «Альфа» (клуб Патриот)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5184"/>
            <a:ext cx="6276181" cy="471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6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Победители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призёры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клуба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Скиф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5б, 6а, 7б, 8б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класс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27" y="2708920"/>
            <a:ext cx="5052053" cy="3789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975283"/>
            <a:ext cx="4217899" cy="324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90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 место в муниципальном конкурсе пришкольных лагерей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14" y="2060848"/>
            <a:ext cx="6204181" cy="46531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6" t="23702" r="13602" b="14675"/>
          <a:stretch/>
        </p:blipFill>
        <p:spPr>
          <a:xfrm>
            <a:off x="290938" y="764704"/>
            <a:ext cx="432048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5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место в городском конкурсе на лучшую работу, посвящённую противодействию коррупции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88" y="1340768"/>
            <a:ext cx="6588224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63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место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городском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конкурсе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основам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потребительских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знаний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09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место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городской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игре-викторине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Знатоки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русского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языка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60" y="1142747"/>
            <a:ext cx="7308304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29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место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круглом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столе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Школьник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будущего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какой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он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?»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8748464" cy="49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15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место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Игре-викторине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Петр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I: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портрет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фоне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эпохи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6752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41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572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Контингент учеников, занимающихся внеурочной деятельностью в основной школе, состоит из 316 человек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352019"/>
              </p:ext>
            </p:extLst>
          </p:nvPr>
        </p:nvGraphicFramePr>
        <p:xfrm>
          <a:off x="107950" y="1340772"/>
          <a:ext cx="8678892" cy="53285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90743">
                  <a:extLst>
                    <a:ext uri="{9D8B030D-6E8A-4147-A177-3AD203B41FA5}">
                      <a16:colId xmlns:a16="http://schemas.microsoft.com/office/drawing/2014/main" val="3312522512"/>
                    </a:ext>
                  </a:extLst>
                </a:gridCol>
                <a:gridCol w="3359749">
                  <a:extLst>
                    <a:ext uri="{9D8B030D-6E8A-4147-A177-3AD203B41FA5}">
                      <a16:colId xmlns:a16="http://schemas.microsoft.com/office/drawing/2014/main" val="3308400029"/>
                    </a:ext>
                  </a:extLst>
                </a:gridCol>
                <a:gridCol w="510203">
                  <a:extLst>
                    <a:ext uri="{9D8B030D-6E8A-4147-A177-3AD203B41FA5}">
                      <a16:colId xmlns:a16="http://schemas.microsoft.com/office/drawing/2014/main" val="2317470039"/>
                    </a:ext>
                  </a:extLst>
                </a:gridCol>
                <a:gridCol w="510203">
                  <a:extLst>
                    <a:ext uri="{9D8B030D-6E8A-4147-A177-3AD203B41FA5}">
                      <a16:colId xmlns:a16="http://schemas.microsoft.com/office/drawing/2014/main" val="3537277191"/>
                    </a:ext>
                  </a:extLst>
                </a:gridCol>
                <a:gridCol w="510203">
                  <a:extLst>
                    <a:ext uri="{9D8B030D-6E8A-4147-A177-3AD203B41FA5}">
                      <a16:colId xmlns:a16="http://schemas.microsoft.com/office/drawing/2014/main" val="2095675944"/>
                    </a:ext>
                  </a:extLst>
                </a:gridCol>
                <a:gridCol w="510203">
                  <a:extLst>
                    <a:ext uri="{9D8B030D-6E8A-4147-A177-3AD203B41FA5}">
                      <a16:colId xmlns:a16="http://schemas.microsoft.com/office/drawing/2014/main" val="1071846034"/>
                    </a:ext>
                  </a:extLst>
                </a:gridCol>
                <a:gridCol w="487588">
                  <a:extLst>
                    <a:ext uri="{9D8B030D-6E8A-4147-A177-3AD203B41FA5}">
                      <a16:colId xmlns:a16="http://schemas.microsoft.com/office/drawing/2014/main" val="530213917"/>
                    </a:ext>
                  </a:extLst>
                </a:gridCol>
              </a:tblGrid>
              <a:tr h="502524"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деятельность по музыке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1254672549"/>
                  </a:ext>
                </a:extLst>
              </a:tr>
              <a:tr h="508654">
                <a:tc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3018479122"/>
                  </a:ext>
                </a:extLst>
              </a:tr>
              <a:tr h="508654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2899444619"/>
                  </a:ext>
                </a:extLst>
              </a:tr>
              <a:tr h="254325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Социально-гуманитарное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вокруг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3574269455"/>
                  </a:ext>
                </a:extLst>
              </a:tr>
              <a:tr h="254325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Социально-гуманитарное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727162840"/>
                  </a:ext>
                </a:extLst>
              </a:tr>
              <a:tr h="502524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3082453230"/>
                  </a:ext>
                </a:extLst>
              </a:tr>
              <a:tr h="254325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Секреты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русского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языка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2107186404"/>
                  </a:ext>
                </a:extLst>
              </a:tr>
              <a:tr h="254325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Смысловое чтение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2299528521"/>
                  </a:ext>
                </a:extLst>
              </a:tr>
              <a:tr h="254325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Научно-техническое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Цифровой мир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2315555110"/>
                  </a:ext>
                </a:extLst>
              </a:tr>
              <a:tr h="254325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Занимательная грамматика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4120650750"/>
                  </a:ext>
                </a:extLst>
              </a:tr>
              <a:tr h="254325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Интересная биология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1036529797"/>
                  </a:ext>
                </a:extLst>
              </a:tr>
              <a:tr h="254325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 Донского края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3376966874"/>
                  </a:ext>
                </a:extLst>
              </a:tr>
              <a:tr h="508654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деятельность по изобразительному искусству</a:t>
                      </a: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2054803951"/>
                  </a:ext>
                </a:extLst>
              </a:tr>
              <a:tr h="254325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Социально-гуманитарное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Хочу все знать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4001731921"/>
                  </a:ext>
                </a:extLst>
              </a:tr>
              <a:tr h="254325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Роль личности в истории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39800" algn="ctr"/>
                          <a:tab pos="1879600" algn="r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2672331372"/>
                  </a:ext>
                </a:extLst>
              </a:tr>
              <a:tr h="254325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116" marR="43116" marT="0" marB="0"/>
                </a:tc>
                <a:extLst>
                  <a:ext uri="{0D108BD9-81ED-4DB2-BD59-A6C34878D82A}">
                    <a16:rowId xmlns:a16="http://schemas.microsoft.com/office/drawing/2014/main" val="727352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226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Победители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акции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Городской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исторический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диктант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- 2022»,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посвящённой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350-летиюсо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дня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рождения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Петра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Великого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89036"/>
            <a:ext cx="3957757" cy="52770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92" y="2276872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54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Победители в городской школьной юридической олимпиаде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7" y="836712"/>
            <a:ext cx="7680853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87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76600" y="2667000"/>
            <a:ext cx="3276600" cy="9541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Модель </a:t>
            </a:r>
          </a:p>
          <a:p>
            <a:pPr algn="ctr"/>
            <a:r>
              <a:rPr lang="ru-RU" sz="2800" b="1" dirty="0"/>
              <a:t>«Я в науке»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41987" y="4127203"/>
            <a:ext cx="4399600" cy="2308324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Конференции Ассоциации ученических научных обществ города Таганрога в сотрудничестве с Таганрогским институтом имени А. П. Чехова (филиалом) «РИНХ (РГЭУ)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9474" y="1779408"/>
            <a:ext cx="3124200" cy="1200329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 Донская Академия юных исследователей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7004" y="5597810"/>
            <a:ext cx="3429000" cy="1200329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Южный Федеральный Университет – «ПУЛЬС»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29000" y="5410200"/>
            <a:ext cx="289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41587" y="5050533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62800" y="4953000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4600" y="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7827BF1-F3F1-4CDA-909D-069E02B008F1}"/>
              </a:ext>
            </a:extLst>
          </p:cNvPr>
          <p:cNvSpPr/>
          <p:nvPr/>
        </p:nvSpPr>
        <p:spPr>
          <a:xfrm>
            <a:off x="227802" y="3652518"/>
            <a:ext cx="3200400" cy="156966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 Многопрофильная научно-практическая конференция «Ступени успеха»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1737800-DFF3-4E33-8D16-626F0FFD4619}"/>
              </a:ext>
            </a:extLst>
          </p:cNvPr>
          <p:cNvSpPr/>
          <p:nvPr/>
        </p:nvSpPr>
        <p:spPr>
          <a:xfrm>
            <a:off x="481005" y="473819"/>
            <a:ext cx="3709995" cy="83099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 Всероссийский конкурс «Большая перемена»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0E98D0-5380-4978-AADA-233326F912BB}"/>
              </a:ext>
            </a:extLst>
          </p:cNvPr>
          <p:cNvSpPr txBox="1"/>
          <p:nvPr/>
        </p:nvSpPr>
        <p:spPr>
          <a:xfrm>
            <a:off x="6553200" y="177940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B1540ED-3274-43A3-B025-0CCC1564D762}"/>
              </a:ext>
            </a:extLst>
          </p:cNvPr>
          <p:cNvSpPr/>
          <p:nvPr/>
        </p:nvSpPr>
        <p:spPr>
          <a:xfrm>
            <a:off x="5029200" y="116632"/>
            <a:ext cx="3709995" cy="1938992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Всероссийский конкурс  юношеских исследовательских работ им. В.И. Вернадского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873C45-F0B5-4E1F-9D39-276976FD2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182683"/>
            <a:ext cx="2466489" cy="184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8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96896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Georgia" panose="02040502050405020303" pitchFamily="18" charset="0"/>
              </a:rPr>
              <a:t>Экспериментальная апробация </a:t>
            </a:r>
          </a:p>
          <a:p>
            <a:pPr algn="ctr"/>
            <a:r>
              <a:rPr lang="ru-RU" sz="2400" b="1" dirty="0" smtClean="0">
                <a:latin typeface="Georgia" panose="02040502050405020303" pitchFamily="18" charset="0"/>
              </a:rPr>
              <a:t>УМК «История Донского края» </a:t>
            </a:r>
          </a:p>
          <a:p>
            <a:pPr algn="ctr"/>
            <a:r>
              <a:rPr lang="ru-RU" sz="2400" b="1" dirty="0" smtClean="0">
                <a:latin typeface="Georgia" panose="02040502050405020303" pitchFamily="18" charset="0"/>
              </a:rPr>
              <a:t>в рамках образовательного проекта </a:t>
            </a:r>
          </a:p>
          <a:p>
            <a:pPr algn="ctr"/>
            <a:r>
              <a:rPr lang="ru-RU" sz="2400" b="1" dirty="0" smtClean="0">
                <a:latin typeface="Georgia" panose="02040502050405020303" pitchFamily="18" charset="0"/>
              </a:rPr>
              <a:t>«Донской край – наш общий дом» 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8148" y="1953230"/>
            <a:ext cx="3081867" cy="2311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92"/>
          <a:stretch/>
        </p:blipFill>
        <p:spPr>
          <a:xfrm rot="5400000">
            <a:off x="952917" y="4294830"/>
            <a:ext cx="2185683" cy="22828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5185" y="3528030"/>
            <a:ext cx="3581400" cy="2686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6925" y="2302517"/>
            <a:ext cx="35814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19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2-12.userapi.com/impg/3nQtuRxrJ_m8Is0Ij41gG6Ieix6GIceSxlURiA/K1Rrr1SL8TU.jpg?size=1200x1600&amp;quality=95&amp;sign=0565a302acbb2d8e5e9c303d6679205b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2656"/>
            <a:ext cx="4608512" cy="61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040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16632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Финансово-экономическая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</a:t>
            </a: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553639"/>
              </p:ext>
            </p:extLst>
          </p:nvPr>
        </p:nvGraphicFramePr>
        <p:xfrm>
          <a:off x="179512" y="764704"/>
          <a:ext cx="8784976" cy="587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6024">
                  <a:extLst>
                    <a:ext uri="{9D8B030D-6E8A-4147-A177-3AD203B41FA5}">
                      <a16:colId xmlns:a16="http://schemas.microsoft.com/office/drawing/2014/main" val="2244742199"/>
                    </a:ext>
                  </a:extLst>
                </a:gridCol>
                <a:gridCol w="1182238">
                  <a:extLst>
                    <a:ext uri="{9D8B030D-6E8A-4147-A177-3AD203B41FA5}">
                      <a16:colId xmlns:a16="http://schemas.microsoft.com/office/drawing/2014/main" val="4141595525"/>
                    </a:ext>
                  </a:extLst>
                </a:gridCol>
                <a:gridCol w="1182238">
                  <a:extLst>
                    <a:ext uri="{9D8B030D-6E8A-4147-A177-3AD203B41FA5}">
                      <a16:colId xmlns:a16="http://schemas.microsoft.com/office/drawing/2014/main" val="938847146"/>
                    </a:ext>
                  </a:extLst>
                </a:gridCol>
                <a:gridCol w="1182238">
                  <a:extLst>
                    <a:ext uri="{9D8B030D-6E8A-4147-A177-3AD203B41FA5}">
                      <a16:colId xmlns:a16="http://schemas.microsoft.com/office/drawing/2014/main" val="1961268868"/>
                    </a:ext>
                  </a:extLst>
                </a:gridCol>
                <a:gridCol w="1182238">
                  <a:extLst>
                    <a:ext uri="{9D8B030D-6E8A-4147-A177-3AD203B41FA5}">
                      <a16:colId xmlns:a16="http://schemas.microsoft.com/office/drawing/2014/main" val="3946951496"/>
                    </a:ext>
                  </a:extLst>
                </a:gridCol>
              </a:tblGrid>
              <a:tr h="5427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Вопросы</a:t>
                      </a:r>
                      <a:endParaRPr lang="ru-RU" sz="1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67945" algn="ctr">
                        <a:spcAft>
                          <a:spcPts val="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 </a:t>
                      </a:r>
                      <a:endParaRPr lang="ru-RU" sz="1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67945" algn="ctr">
                        <a:spcAft>
                          <a:spcPts val="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67945" algn="ctr"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67945" algn="ctr">
                        <a:spcAft>
                          <a:spcPts val="0"/>
                        </a:spcAft>
                      </a:pP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lang="en-US" sz="1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</a:t>
                      </a:r>
                      <a:r>
                        <a:rPr lang="en-US" sz="1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01.06</a:t>
                      </a:r>
                      <a:endParaRPr lang="ru-RU" sz="19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480711790"/>
                  </a:ext>
                </a:extLst>
              </a:tr>
              <a:tr h="327426">
                <a:tc>
                  <a:txBody>
                    <a:bodyPr/>
                    <a:lstStyle/>
                    <a:p>
                      <a:pPr marL="8890" marR="13970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67945" algn="ctr">
                        <a:spcAft>
                          <a:spcPts val="0"/>
                        </a:spcAft>
                      </a:pPr>
                      <a:r>
                        <a:rPr lang="en-US" sz="19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тыс.руб</a:t>
                      </a:r>
                      <a:r>
                        <a:rPr lang="en-US" sz="19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9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67945" algn="ctr">
                        <a:spcAft>
                          <a:spcPts val="0"/>
                        </a:spcAft>
                      </a:pPr>
                      <a:r>
                        <a:rPr lang="en-US" sz="19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тыс.руб</a:t>
                      </a:r>
                      <a:r>
                        <a:rPr lang="en-US" sz="19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9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67945" algn="ctr">
                        <a:spcAft>
                          <a:spcPts val="0"/>
                        </a:spcAft>
                      </a:pPr>
                      <a:r>
                        <a:rPr lang="en-US" sz="19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тыс.руб</a:t>
                      </a:r>
                      <a:r>
                        <a:rPr lang="en-US" sz="19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9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67945" algn="ctr">
                        <a:spcAft>
                          <a:spcPts val="0"/>
                        </a:spcAft>
                      </a:pPr>
                      <a:r>
                        <a:rPr lang="en-US" sz="19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тыс.руб</a:t>
                      </a:r>
                      <a:r>
                        <a:rPr lang="en-US" sz="19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9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2143036357"/>
                  </a:ext>
                </a:extLst>
              </a:tr>
              <a:tr h="542711">
                <a:tc>
                  <a:txBody>
                    <a:bodyPr/>
                    <a:lstStyle/>
                    <a:p>
                      <a:pPr marL="8890"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средств учредителя в рублях в год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27128,73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32306,74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36364,61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26366,3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2192703004"/>
                  </a:ext>
                </a:extLst>
              </a:tr>
              <a:tr h="542711">
                <a:tc>
                  <a:txBody>
                    <a:bodyPr/>
                    <a:lstStyle/>
                    <a:p>
                      <a:pPr marL="4445"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внебюджетных средств в рублях в год: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370,85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340,85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396,45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206,45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4223399677"/>
                  </a:ext>
                </a:extLst>
              </a:tr>
              <a:tr h="386958">
                <a:tc>
                  <a:txBody>
                    <a:bodyPr/>
                    <a:lstStyle/>
                    <a:p>
                      <a:pPr marL="8890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дополнительные платные услуги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312,0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276,0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228,0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120,0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2812061206"/>
                  </a:ext>
                </a:extLst>
              </a:tr>
              <a:tr h="805209">
                <a:tc>
                  <a:txBody>
                    <a:bodyPr/>
                    <a:lstStyle/>
                    <a:p>
                      <a:pPr marL="10795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добровольные пожертвования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68,85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64,85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43,00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120,0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48,45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38,0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4289062957"/>
                  </a:ext>
                </a:extLst>
              </a:tr>
              <a:tr h="542711">
                <a:tc>
                  <a:txBody>
                    <a:bodyPr/>
                    <a:lstStyle/>
                    <a:p>
                      <a:pPr marL="10795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материально-техническое снабжение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421,75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686,34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2406710109"/>
                  </a:ext>
                </a:extLst>
              </a:tr>
              <a:tr h="542711">
                <a:tc>
                  <a:txBody>
                    <a:bodyPr/>
                    <a:lstStyle/>
                    <a:p>
                      <a:pPr marL="8890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комплектование библиотечного фонда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356,45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407,5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417,9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404,151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20486391"/>
                  </a:ext>
                </a:extLst>
              </a:tr>
              <a:tr h="361008"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коммунальные платежи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1209,60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1216,28</a:t>
                      </a:r>
                      <a:endParaRPr lang="ru-RU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1519,1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905,86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827010576"/>
                  </a:ext>
                </a:extLst>
              </a:tr>
              <a:tr h="371693">
                <a:tc>
                  <a:txBody>
                    <a:bodyPr/>
                    <a:lstStyle/>
                    <a:p>
                      <a:pPr marL="8890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повышение квалификации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15,8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3151300730"/>
                  </a:ext>
                </a:extLst>
              </a:tr>
              <a:tr h="7227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802380" algn="l"/>
                        </a:tabLst>
                      </a:pPr>
                      <a:r>
                        <a:rPr lang="en-US" sz="19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Фонд</a:t>
                      </a:r>
                      <a:r>
                        <a:rPr lang="en-US" sz="19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оплаты</a:t>
                      </a:r>
                      <a:r>
                        <a:rPr lang="en-US" sz="19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труда</a:t>
                      </a:r>
                      <a:r>
                        <a:rPr lang="en-US" sz="1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</a:t>
                      </a:r>
                      <a:endParaRPr lang="ru-RU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22029,09</a:t>
                      </a:r>
                      <a:endParaRPr lang="ru-RU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25446,68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24843,18</a:t>
                      </a:r>
                      <a:endParaRPr lang="ru-RU" sz="1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12032,73</a:t>
                      </a:r>
                      <a:endParaRPr lang="ru-RU" sz="1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2747018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128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счёт внебюджетных средств лицей приобрёл: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76004"/>
              </p:ext>
            </p:extLst>
          </p:nvPr>
        </p:nvGraphicFramePr>
        <p:xfrm>
          <a:off x="179512" y="980728"/>
          <a:ext cx="8784976" cy="5472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06112">
                  <a:extLst>
                    <a:ext uri="{9D8B030D-6E8A-4147-A177-3AD203B41FA5}">
                      <a16:colId xmlns:a16="http://schemas.microsoft.com/office/drawing/2014/main" val="3515433035"/>
                    </a:ext>
                  </a:extLst>
                </a:gridCol>
                <a:gridCol w="3578864">
                  <a:extLst>
                    <a:ext uri="{9D8B030D-6E8A-4147-A177-3AD203B41FA5}">
                      <a16:colId xmlns:a16="http://schemas.microsoft.com/office/drawing/2014/main" val="3874468342"/>
                    </a:ext>
                  </a:extLst>
                </a:gridCol>
              </a:tblGrid>
              <a:tr h="507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Траты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Сумма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7782725"/>
                  </a:ext>
                </a:extLst>
              </a:tr>
              <a:tr h="507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Ремонт стены в начальной школе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109000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7015792"/>
                  </a:ext>
                </a:extLst>
              </a:tr>
              <a:tr h="507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Жалюзи в основном здании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39000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9033819"/>
                  </a:ext>
                </a:extLst>
              </a:tr>
              <a:tr h="507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Мебель в кабинете психолога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17000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9477672"/>
                  </a:ext>
                </a:extLst>
              </a:tr>
              <a:tr h="507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Шкафы в рекреации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30000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1422675"/>
                  </a:ext>
                </a:extLst>
              </a:tr>
              <a:tr h="507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Флаги 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15070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4517239"/>
                  </a:ext>
                </a:extLst>
              </a:tr>
              <a:tr h="9087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Подписка на журналы и методическую литературу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14596 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0235865"/>
                  </a:ext>
                </a:extLst>
              </a:tr>
              <a:tr h="507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Учебники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6586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3347541"/>
                  </a:ext>
                </a:extLst>
              </a:tr>
              <a:tr h="507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Курсы переподготовки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23590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1318681"/>
                  </a:ext>
                </a:extLst>
              </a:tr>
              <a:tr h="507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Стенд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5700 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810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054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счёт внебюджетных средств лицей приобрёл: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159196"/>
              </p:ext>
            </p:extLst>
          </p:nvPr>
        </p:nvGraphicFramePr>
        <p:xfrm>
          <a:off x="323528" y="908720"/>
          <a:ext cx="8640960" cy="5688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0766">
                  <a:extLst>
                    <a:ext uri="{9D8B030D-6E8A-4147-A177-3AD203B41FA5}">
                      <a16:colId xmlns:a16="http://schemas.microsoft.com/office/drawing/2014/main" val="3646323055"/>
                    </a:ext>
                  </a:extLst>
                </a:gridCol>
                <a:gridCol w="3520194">
                  <a:extLst>
                    <a:ext uri="{9D8B030D-6E8A-4147-A177-3AD203B41FA5}">
                      <a16:colId xmlns:a16="http://schemas.microsoft.com/office/drawing/2014/main" val="3186145705"/>
                    </a:ext>
                  </a:extLst>
                </a:gridCol>
              </a:tblGrid>
              <a:tr h="428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Траты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Суммы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8598046"/>
                  </a:ext>
                </a:extLst>
              </a:tr>
              <a:tr h="4286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Электрика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4650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5134592"/>
                  </a:ext>
                </a:extLst>
              </a:tr>
              <a:tr h="4286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Ремонт двух зданий лицея летом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17000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7049366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Текущий ремонт, </a:t>
                      </a:r>
                      <a:r>
                        <a:rPr lang="ru-RU" sz="2400" dirty="0" err="1">
                          <a:effectLst/>
                        </a:rPr>
                        <a:t>хоз.нужды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31504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9540645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Чистка канализации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3000 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8230878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Дезинсекция 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3100 +10600 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6311470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Антисептики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14350 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3512620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Поверка счётчика 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2700 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7076394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Клумбы и цветы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2000 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2157299"/>
                  </a:ext>
                </a:extLst>
              </a:tr>
              <a:tr h="4286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Вывоз мусора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8000 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7673602"/>
                  </a:ext>
                </a:extLst>
              </a:tr>
              <a:tr h="4286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Покос травы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15000 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5233690"/>
                  </a:ext>
                </a:extLst>
              </a:tr>
              <a:tr h="4286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Радиатор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7000 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1737478"/>
                  </a:ext>
                </a:extLst>
              </a:tr>
              <a:tr h="4286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Ремонт пожарной сигнализации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4000 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5770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0673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счёт внебюджетных средств лицей приобрёл: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190817"/>
              </p:ext>
            </p:extLst>
          </p:nvPr>
        </p:nvGraphicFramePr>
        <p:xfrm>
          <a:off x="323528" y="638364"/>
          <a:ext cx="8640960" cy="57606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0766">
                  <a:extLst>
                    <a:ext uri="{9D8B030D-6E8A-4147-A177-3AD203B41FA5}">
                      <a16:colId xmlns:a16="http://schemas.microsoft.com/office/drawing/2014/main" val="874750025"/>
                    </a:ext>
                  </a:extLst>
                </a:gridCol>
                <a:gridCol w="3520194">
                  <a:extLst>
                    <a:ext uri="{9D8B030D-6E8A-4147-A177-3AD203B41FA5}">
                      <a16:colId xmlns:a16="http://schemas.microsoft.com/office/drawing/2014/main" val="3488629225"/>
                    </a:ext>
                  </a:extLst>
                </a:gridCol>
              </a:tblGrid>
              <a:tr h="4711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Траты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Суммы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15198"/>
                  </a:ext>
                </a:extLst>
              </a:tr>
              <a:tr h="471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Организация ВПР и ГИА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6000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8360360"/>
                  </a:ext>
                </a:extLst>
              </a:tr>
              <a:tr h="471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Бумага 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20970рублей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0752164"/>
                  </a:ext>
                </a:extLst>
              </a:tr>
              <a:tr h="471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Медикаменты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1800 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5338084"/>
                  </a:ext>
                </a:extLst>
              </a:tr>
              <a:tr h="471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Фотобумага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3100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5548542"/>
                  </a:ext>
                </a:extLst>
              </a:tr>
              <a:tr h="471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Комп. комплектующие и ремонт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36150 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739011"/>
                  </a:ext>
                </a:extLst>
              </a:tr>
              <a:tr h="471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Экскурсии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5000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7940822"/>
                  </a:ext>
                </a:extLst>
              </a:tr>
              <a:tr h="4925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Ремонт рециркуляторов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1980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2541536"/>
                  </a:ext>
                </a:extLst>
              </a:tr>
              <a:tr h="4925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Ремонт видеокамер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14000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3111917"/>
                  </a:ext>
                </a:extLst>
              </a:tr>
              <a:tr h="4925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Оплата сайта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11000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6007564"/>
                  </a:ext>
                </a:extLst>
              </a:tr>
              <a:tr h="4925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Настройка 1С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9500рублей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5475815"/>
                  </a:ext>
                </a:extLst>
              </a:tr>
              <a:tr h="4925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Представительские расходы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47000 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319676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12160" y="633478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539946,00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454106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51520" y="116632"/>
            <a:ext cx="8305800" cy="635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Нерешённые проблемы лицея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Необходимо проведение текущего ремонта здания и прилегающей территории, а именно: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Ремонт потолков в рекреации 2 этажа основного здания и рекреации здания начальной школы.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Ремонт асфальтового покрытия дорожки вокруг основного здания.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 err="1">
                <a:latin typeface="Times New Roman" pitchFamily="18" charset="0"/>
                <a:ea typeface="Calibri" pitchFamily="34" charset="0"/>
                <a:cs typeface="Arial" pitchFamily="34" charset="0"/>
              </a:rPr>
              <a:t>Ремонт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Arial" pitchFamily="34" charset="0"/>
              </a:rPr>
              <a:t>библиотеки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.</a:t>
            </a:r>
            <a:endParaRPr lang="ru-RU" sz="2800" dirty="0">
              <a:latin typeface="Times New Roman" pitchFamily="18" charset="0"/>
              <a:ea typeface="Calibri" pitchFamily="34" charset="0"/>
              <a:cs typeface="Arial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Ремонт асфальтового покрытия подъездов к мусоросборникам лицея.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Жалюзи в начальную школу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Модернизация стационарных проекторов в кабинеты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Оснащение кабинета педагога-психолога.</a:t>
            </a:r>
          </a:p>
        </p:txBody>
      </p:sp>
    </p:spTree>
    <p:extLst>
      <p:ext uri="{BB962C8B-B14F-4D97-AF65-F5344CB8AC3E}">
        <p14:creationId xmlns:p14="http://schemas.microsoft.com/office/powerpoint/2010/main" val="3752161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572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Контингент учеников, занимающихся внеурочной деятельностью 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средней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школе, состоит из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37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человек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775149"/>
              </p:ext>
            </p:extLst>
          </p:nvPr>
        </p:nvGraphicFramePr>
        <p:xfrm>
          <a:off x="395536" y="1268760"/>
          <a:ext cx="8280921" cy="51125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28408">
                  <a:extLst>
                    <a:ext uri="{9D8B030D-6E8A-4147-A177-3AD203B41FA5}">
                      <a16:colId xmlns:a16="http://schemas.microsoft.com/office/drawing/2014/main" val="614079783"/>
                    </a:ext>
                  </a:extLst>
                </a:gridCol>
                <a:gridCol w="2811168">
                  <a:extLst>
                    <a:ext uri="{9D8B030D-6E8A-4147-A177-3AD203B41FA5}">
                      <a16:colId xmlns:a16="http://schemas.microsoft.com/office/drawing/2014/main" val="1146788392"/>
                    </a:ext>
                  </a:extLst>
                </a:gridCol>
                <a:gridCol w="1343947">
                  <a:extLst>
                    <a:ext uri="{9D8B030D-6E8A-4147-A177-3AD203B41FA5}">
                      <a16:colId xmlns:a16="http://schemas.microsoft.com/office/drawing/2014/main" val="1733192804"/>
                    </a:ext>
                  </a:extLst>
                </a:gridCol>
                <a:gridCol w="1197398">
                  <a:extLst>
                    <a:ext uri="{9D8B030D-6E8A-4147-A177-3AD203B41FA5}">
                      <a16:colId xmlns:a16="http://schemas.microsoft.com/office/drawing/2014/main" val="2708979442"/>
                    </a:ext>
                  </a:extLst>
                </a:gridCol>
              </a:tblGrid>
              <a:tr h="681676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кружков, секций, клубов, лабораторий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часов в неделю по классам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34985"/>
                  </a:ext>
                </a:extLst>
              </a:tr>
              <a:tr h="340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0905671"/>
                  </a:ext>
                </a:extLst>
              </a:tr>
              <a:tr h="340838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Проблемная физика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428633"/>
                  </a:ext>
                </a:extLst>
              </a:tr>
              <a:tr h="681676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Физкультурно-спортивное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БВС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3566998"/>
                  </a:ext>
                </a:extLst>
              </a:tr>
              <a:tr h="340838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Общеинтеллектуальное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 в лицах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8560652"/>
                  </a:ext>
                </a:extLst>
              </a:tr>
              <a:tr h="681676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Социальное-гуманитарное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 вокруг меня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8510029"/>
                  </a:ext>
                </a:extLst>
              </a:tr>
              <a:tr h="340838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Научно-техническое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1-С программирование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0177316"/>
                  </a:ext>
                </a:extLst>
              </a:tr>
              <a:tr h="681676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Социально-гуманитарное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журналиста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8148141"/>
                  </a:ext>
                </a:extLst>
              </a:tr>
              <a:tr h="681676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Научно-техническое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Моделирование игровых стратегий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2622192"/>
                  </a:ext>
                </a:extLst>
              </a:tr>
              <a:tr h="340838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1103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6246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304800" y="685800"/>
            <a:ext cx="8839200" cy="552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 реализации программы лицея на следующий год и в среднесрочной перспективе: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предстоящем году лицей продолжит работу по реализации программы развития лицея. Для этого ставит перед собой следующие задачи: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реализовать план работы с одаренными детьми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 реализовать план мероприятий по совершенствованию информационно-экономического образования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создать условия по приобщению обучающихся к духовно-нравственным и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социокультурным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ценностям родного края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2644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304800" y="0"/>
            <a:ext cx="8001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Новые проекты, программы и технологии: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в предстоящем году лицей продолжит реализацию проектов: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Областная инновационная площадка по теме «Обеспечение профессионального роста педагогов средствами технологии индивидуального образовательного маршрута»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Городская инновационная площадка для реализации проекта «Стратегии смыслового чтения и формирования читательской грамотности как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метапредметный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 результат общего образования в контексте ФГОС»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Лицейский проект «Управление проектом»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66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500034" y="571480"/>
            <a:ext cx="8001056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Ключевые приоритеты развития лицея: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1) создана система сетевого взаимодействия, которая оказывает обучающимся помощь в выборе будущей специальности, подготовке к поступлению в вуз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2) расширены образовательные возможности для обучающихся через профильность и вариативность образовательных программ общего и внеурочной деятельности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3) усовершенствована модель управления качеством образования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986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51520" y="548680"/>
            <a:ext cx="8305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Приоритетные направления: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нормативно-правовая база лицея приведена в соответствие с требованиями ФГОС и Федерального закона от 29.12.2012 № 273-ФЗ «Об образовании в Российской Федерации»;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оптимизирована система профессионального роста педагогических работников в рамках ФГОС;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 обновлена инфраструктура лицея;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4) создана система электронного образования с использованием дистанционных форм обучения.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5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99c9b5bc7d26e77642e2be72b96ed143132412"/>
</p:tagLst>
</file>

<file path=ppt/theme/theme1.xml><?xml version="1.0" encoding="utf-8"?>
<a:theme xmlns:a="http://schemas.openxmlformats.org/drawingml/2006/main" name="Тема Office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2393</TotalTime>
  <Words>3141</Words>
  <Application>Microsoft Office PowerPoint</Application>
  <PresentationFormat>Экран (4:3)</PresentationFormat>
  <Paragraphs>1007</Paragraphs>
  <Slides>71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6" baseType="lpstr">
      <vt:lpstr>Arial</vt:lpstr>
      <vt:lpstr>Calibri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Оранжевые изгибы</dc:title>
  <dc:creator>obstinate</dc:creator>
  <dc:description>Шаблон презентации с сайта https://presentation-creation.ru/</dc:description>
  <cp:lastModifiedBy>79043</cp:lastModifiedBy>
  <cp:revision>565</cp:revision>
  <cp:lastPrinted>2022-09-07T13:53:58Z</cp:lastPrinted>
  <dcterms:created xsi:type="dcterms:W3CDTF">2018-02-25T09:09:03Z</dcterms:created>
  <dcterms:modified xsi:type="dcterms:W3CDTF">2022-09-10T14:48:21Z</dcterms:modified>
</cp:coreProperties>
</file>